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53"/>
  </p:notesMasterIdLst>
  <p:sldIdLst>
    <p:sldId id="256" r:id="rId2"/>
    <p:sldId id="330" r:id="rId3"/>
    <p:sldId id="331" r:id="rId4"/>
    <p:sldId id="332" r:id="rId5"/>
    <p:sldId id="333" r:id="rId6"/>
    <p:sldId id="334" r:id="rId7"/>
    <p:sldId id="335" r:id="rId8"/>
    <p:sldId id="362" r:id="rId9"/>
    <p:sldId id="363" r:id="rId10"/>
    <p:sldId id="364" r:id="rId11"/>
    <p:sldId id="365" r:id="rId12"/>
    <p:sldId id="366" r:id="rId13"/>
    <p:sldId id="368" r:id="rId14"/>
    <p:sldId id="369" r:id="rId15"/>
    <p:sldId id="370" r:id="rId16"/>
    <p:sldId id="371" r:id="rId17"/>
    <p:sldId id="372" r:id="rId18"/>
    <p:sldId id="373" r:id="rId19"/>
    <p:sldId id="374" r:id="rId20"/>
    <p:sldId id="376" r:id="rId21"/>
    <p:sldId id="377" r:id="rId22"/>
    <p:sldId id="378" r:id="rId23"/>
    <p:sldId id="375" r:id="rId24"/>
    <p:sldId id="404" r:id="rId25"/>
    <p:sldId id="379" r:id="rId26"/>
    <p:sldId id="380" r:id="rId27"/>
    <p:sldId id="381" r:id="rId28"/>
    <p:sldId id="382" r:id="rId29"/>
    <p:sldId id="383" r:id="rId30"/>
    <p:sldId id="384" r:id="rId31"/>
    <p:sldId id="405" r:id="rId32"/>
    <p:sldId id="385" r:id="rId33"/>
    <p:sldId id="386" r:id="rId34"/>
    <p:sldId id="388" r:id="rId35"/>
    <p:sldId id="387" r:id="rId36"/>
    <p:sldId id="389" r:id="rId37"/>
    <p:sldId id="390" r:id="rId38"/>
    <p:sldId id="391" r:id="rId39"/>
    <p:sldId id="392" r:id="rId40"/>
    <p:sldId id="394" r:id="rId41"/>
    <p:sldId id="393" r:id="rId42"/>
    <p:sldId id="395" r:id="rId43"/>
    <p:sldId id="396" r:id="rId44"/>
    <p:sldId id="397" r:id="rId45"/>
    <p:sldId id="398" r:id="rId46"/>
    <p:sldId id="399" r:id="rId47"/>
    <p:sldId id="400" r:id="rId48"/>
    <p:sldId id="401" r:id="rId49"/>
    <p:sldId id="402" r:id="rId50"/>
    <p:sldId id="403" r:id="rId51"/>
    <p:sldId id="353" r:id="rId52"/>
  </p:sldIdLst>
  <p:sldSz cx="12192000" cy="6858000"/>
  <p:notesSz cx="7010400" cy="9296400"/>
  <p:embeddedFontLst>
    <p:embeddedFont>
      <p:font typeface="Arial Narrow" panose="020B060602020203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Candara" panose="020E0502030303020204" pitchFamily="34" charset="0"/>
      <p:regular r:id="rId62"/>
      <p:bold r:id="rId63"/>
      <p:italic r:id="rId64"/>
      <p:boldItalic r:id="rId65"/>
    </p:embeddedFont>
    <p:embeddedFont>
      <p:font typeface="Franklin Gothic Book" panose="020B0503020102020204" pitchFamily="34" charset="0"/>
      <p:regular r:id="rId66"/>
      <p:italic r:id="rId67"/>
    </p:embeddedFont>
    <p:embeddedFont>
      <p:font typeface="Gadugi" panose="020B0502040204020203" pitchFamily="34" charset="0"/>
      <p:regular r:id="rId68"/>
      <p:bold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oo9Wp2KBX5wxgL647GziLzi4j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veta Firsova" initials="" lastIdx="7" clrIdx="0"/>
  <p:cmAuthor id="1" name="Katerina Constantinou" initials="" lastIdx="8" clrIdx="1"/>
  <p:cmAuthor id="2" name="Martina Gerli"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BDC"/>
    <a:srgbClr val="2F55FE"/>
    <a:srgbClr val="5CB6F9"/>
    <a:srgbClr val="12229D"/>
    <a:srgbClr val="6E5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EEB008-299E-4329-82AE-C38334793472}">
  <a:tblStyle styleId="{41EEB008-299E-4329-82AE-C38334793472}"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B1A20CB-650E-4556-B9C2-D0605AAF6D8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81046" autoAdjust="0"/>
  </p:normalViewPr>
  <p:slideViewPr>
    <p:cSldViewPr snapToGrid="0">
      <p:cViewPr varScale="1">
        <p:scale>
          <a:sx n="82" d="100"/>
          <a:sy n="82" d="100"/>
        </p:scale>
        <p:origin x="87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25100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1" name="Google Shape;91;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dirty="0"/>
          </a:p>
        </p:txBody>
      </p:sp>
    </p:spTree>
    <p:extLst>
      <p:ext uri="{BB962C8B-B14F-4D97-AF65-F5344CB8AC3E}">
        <p14:creationId xmlns:p14="http://schemas.microsoft.com/office/powerpoint/2010/main" val="2706536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8" name="Google Shape;1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5" name="Picture 14">
            <a:extLst>
              <a:ext uri="{FF2B5EF4-FFF2-40B4-BE49-F238E27FC236}">
                <a16:creationId xmlns:a16="http://schemas.microsoft.com/office/drawing/2014/main" id="{8F4E9A8A-3572-B4E3-8C0E-D7D1D1DF0C46}"/>
              </a:ext>
            </a:extLst>
          </p:cNvPr>
          <p:cNvPicPr>
            <a:picLocks noChangeAspect="1"/>
          </p:cNvPicPr>
          <p:nvPr userDrawn="1"/>
        </p:nvPicPr>
        <p:blipFill rotWithShape="1">
          <a:blip r:embed="rId2"/>
          <a:srcRect l="65727" b="47733"/>
          <a:stretch/>
        </p:blipFill>
        <p:spPr>
          <a:xfrm>
            <a:off x="9929091" y="1314937"/>
            <a:ext cx="2556289" cy="2195026"/>
          </a:xfrm>
          <a:prstGeom prst="rect">
            <a:avLst/>
          </a:prstGeom>
        </p:spPr>
      </p:pic>
      <p:sp>
        <p:nvSpPr>
          <p:cNvPr id="16" name="Rectangle 15">
            <a:extLst>
              <a:ext uri="{FF2B5EF4-FFF2-40B4-BE49-F238E27FC236}">
                <a16:creationId xmlns:a16="http://schemas.microsoft.com/office/drawing/2014/main" id="{A2BBEB1E-E4E0-C235-5824-267BE2FE122E}"/>
              </a:ext>
            </a:extLst>
          </p:cNvPr>
          <p:cNvSpPr/>
          <p:nvPr userDrawn="1"/>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1" name="Google Shape;8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6" name="Google Shape;8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7" name="Google Shape;8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6"/>
        <p:cNvGrpSpPr/>
        <p:nvPr/>
      </p:nvGrpSpPr>
      <p:grpSpPr>
        <a:xfrm>
          <a:off x="0" y="0"/>
          <a:ext cx="0" cy="0"/>
          <a:chOff x="0" y="0"/>
          <a:chExt cx="0" cy="0"/>
        </a:xfrm>
      </p:grpSpPr>
      <p:sp>
        <p:nvSpPr>
          <p:cNvPr id="18" name="Google Shape;1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6" name="Rectangle 15">
            <a:extLst>
              <a:ext uri="{FF2B5EF4-FFF2-40B4-BE49-F238E27FC236}">
                <a16:creationId xmlns:a16="http://schemas.microsoft.com/office/drawing/2014/main" id="{A2BBEB1E-E4E0-C235-5824-267BE2FE122E}"/>
              </a:ext>
            </a:extLst>
          </p:cNvPr>
          <p:cNvSpPr/>
          <p:nvPr userDrawn="1"/>
        </p:nvSpPr>
        <p:spPr>
          <a:xfrm>
            <a:off x="0" y="0"/>
            <a:ext cx="12192000" cy="1320800"/>
          </a:xfrm>
          <a:prstGeom prst="rect">
            <a:avLst/>
          </a:prstGeom>
          <a:gradFill>
            <a:gsLst>
              <a:gs pos="9000">
                <a:srgbClr val="3A9BDC"/>
              </a:gs>
              <a:gs pos="59000">
                <a:schemeClr val="accent1">
                  <a:lumMod val="45000"/>
                  <a:lumOff val="55000"/>
                </a:schemeClr>
              </a:gs>
              <a:gs pos="7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70409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2" name="Google Shape;4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2" name="Google Shape;72;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5" name="Google Shape;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2" name="Google Shape;1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video" Target="https://www.youtube.com/embed/k6pg4nZS6fA?list=PLpQQipWcxwt_KvhjMTsADzon_GY_vBGR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video" Target="https://www.youtube.com/embed/I-xlLwC4ERc?list=PLpQQipWcxwt_KvhjMTsADzon_GY_vBGRL"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microsoft.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www.indeed.com/" TargetMode="External"/><Relationship Id="rId5" Type="http://schemas.openxmlformats.org/officeDocument/2006/relationships/hyperlink" Target="https://www.youtube.com/@GCFLearnFree" TargetMode="External"/><Relationship Id="rId4" Type="http://schemas.openxmlformats.org/officeDocument/2006/relationships/hyperlink" Target="http://www.edu.gcfglobal.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523997" y="4680706"/>
            <a:ext cx="9144000" cy="102538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ndara"/>
              <a:buNone/>
            </a:pPr>
            <a:r>
              <a:rPr lang="en-US" sz="4400" dirty="0">
                <a:solidFill>
                  <a:srgbClr val="5CB6F9"/>
                </a:solidFill>
                <a:latin typeface="Gadugi" panose="020B0502040204020203" pitchFamily="34" charset="0"/>
                <a:ea typeface="Gadugi" panose="020B0502040204020203" pitchFamily="34" charset="0"/>
                <a:cs typeface="Candara"/>
                <a:sym typeface="Candara"/>
              </a:rPr>
              <a:t>Module: Digital Content Creation</a:t>
            </a:r>
            <a:endParaRPr sz="4400" dirty="0">
              <a:solidFill>
                <a:srgbClr val="5CB6F9"/>
              </a:solidFill>
              <a:latin typeface="Gadugi" panose="020B0502040204020203" pitchFamily="34" charset="0"/>
              <a:ea typeface="Gadugi" panose="020B0502040204020203" pitchFamily="34" charset="0"/>
              <a:cs typeface="Candara"/>
              <a:sym typeface="Candara"/>
            </a:endParaRPr>
          </a:p>
        </p:txBody>
      </p:sp>
      <p:sp>
        <p:nvSpPr>
          <p:cNvPr id="96" name="Google Shape;96;p1"/>
          <p:cNvSpPr txBox="1"/>
          <p:nvPr/>
        </p:nvSpPr>
        <p:spPr>
          <a:xfrm>
            <a:off x="1914138" y="3603470"/>
            <a:ext cx="8363717"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000" b="1" i="0" u="none" strike="noStrike" cap="none" dirty="0">
                <a:solidFill>
                  <a:srgbClr val="12229D"/>
                </a:solidFill>
                <a:latin typeface="Gadugi" panose="020B0502040204020203" pitchFamily="34" charset="0"/>
                <a:ea typeface="Gadugi" panose="020B0502040204020203" pitchFamily="34" charset="0"/>
                <a:cs typeface="Candara"/>
                <a:sym typeface="Candara"/>
              </a:rPr>
              <a:t>Project: InDigital - Inclusive digital competence training for labor market risk groups</a:t>
            </a:r>
          </a:p>
          <a:p>
            <a:pPr marL="0" marR="0" lvl="0" indent="0" algn="ctr" rtl="0">
              <a:lnSpc>
                <a:spcPct val="100000"/>
              </a:lnSpc>
              <a:spcBef>
                <a:spcPts val="0"/>
              </a:spcBef>
              <a:spcAft>
                <a:spcPts val="0"/>
              </a:spcAft>
              <a:buClr>
                <a:srgbClr val="000000"/>
              </a:buClr>
              <a:buSzPts val="2800"/>
              <a:buFont typeface="Arial"/>
              <a:buNone/>
            </a:pPr>
            <a:r>
              <a:rPr lang="en-US" sz="2000" b="1" dirty="0">
                <a:solidFill>
                  <a:srgbClr val="12229D"/>
                </a:solidFill>
                <a:latin typeface="Gadugi" panose="020B0502040204020203" pitchFamily="34" charset="0"/>
                <a:ea typeface="Gadugi" panose="020B0502040204020203" pitchFamily="34" charset="0"/>
                <a:cs typeface="Candara"/>
                <a:sym typeface="Candara"/>
              </a:rPr>
              <a:t>Project reference: 2022-1-BG01-KA210-VET-000084442</a:t>
            </a:r>
            <a:endParaRPr lang="en-US" sz="2000" b="1" i="0" u="none" strike="noStrike" cap="none" dirty="0">
              <a:solidFill>
                <a:srgbClr val="12229D"/>
              </a:solidFill>
              <a:latin typeface="Gadugi" panose="020B0502040204020203" pitchFamily="34" charset="0"/>
              <a:ea typeface="Gadugi" panose="020B0502040204020203" pitchFamily="34" charset="0"/>
              <a:cs typeface="Candara"/>
              <a:sym typeface="Candara"/>
            </a:endParaRPr>
          </a:p>
          <a:p>
            <a:pPr marL="0" marR="0" lvl="0" indent="0" algn="ctr" rtl="0">
              <a:lnSpc>
                <a:spcPct val="100000"/>
              </a:lnSpc>
              <a:spcBef>
                <a:spcPts val="0"/>
              </a:spcBef>
              <a:spcAft>
                <a:spcPts val="0"/>
              </a:spcAft>
              <a:buClr>
                <a:srgbClr val="000000"/>
              </a:buClr>
              <a:buSzPts val="2800"/>
              <a:buFont typeface="Arial"/>
              <a:buNone/>
            </a:pPr>
            <a:endParaRPr lang="en-US" sz="2800" b="1" i="0" u="none" strike="noStrike" cap="none" dirty="0">
              <a:solidFill>
                <a:srgbClr val="12229D"/>
              </a:solidFill>
              <a:latin typeface="Gadugi" panose="020B0502040204020203" pitchFamily="34" charset="0"/>
              <a:ea typeface="Gadugi" panose="020B0502040204020203" pitchFamily="34" charset="0"/>
              <a:cs typeface="Candara"/>
              <a:sym typeface="Candara"/>
            </a:endParaRPr>
          </a:p>
        </p:txBody>
      </p:sp>
      <p:sp>
        <p:nvSpPr>
          <p:cNvPr id="7" name="TextBox 6"/>
          <p:cNvSpPr txBox="1"/>
          <p:nvPr/>
        </p:nvSpPr>
        <p:spPr>
          <a:xfrm>
            <a:off x="3601276" y="5952425"/>
            <a:ext cx="4989443" cy="400110"/>
          </a:xfrm>
          <a:prstGeom prst="rect">
            <a:avLst/>
          </a:prstGeom>
          <a:noFill/>
        </p:spPr>
        <p:txBody>
          <a:bodyPr wrap="square" rtlCol="0">
            <a:spAutoFit/>
          </a:bodyPr>
          <a:lstStyle/>
          <a:p>
            <a:pPr algn="ctr"/>
            <a:r>
              <a:rPr lang="en-GB" sz="2000" dirty="0">
                <a:solidFill>
                  <a:srgbClr val="3A9BDC"/>
                </a:solidFill>
                <a:latin typeface="Gadugi" panose="020B0502040204020203" pitchFamily="34" charset="0"/>
                <a:ea typeface="Gadugi" panose="020B0502040204020203" pitchFamily="34" charset="0"/>
              </a:rPr>
              <a:t>Learning Material for Adult Learners</a:t>
            </a:r>
          </a:p>
        </p:txBody>
      </p:sp>
      <p:pic>
        <p:nvPicPr>
          <p:cNvPr id="3" name="Picture 2">
            <a:extLst>
              <a:ext uri="{FF2B5EF4-FFF2-40B4-BE49-F238E27FC236}">
                <a16:creationId xmlns:a16="http://schemas.microsoft.com/office/drawing/2014/main" id="{A2EB99E5-70F2-D598-B78A-8CDED2F5226D}"/>
              </a:ext>
            </a:extLst>
          </p:cNvPr>
          <p:cNvPicPr>
            <a:picLocks noChangeAspect="1"/>
          </p:cNvPicPr>
          <p:nvPr/>
        </p:nvPicPr>
        <p:blipFill rotWithShape="1">
          <a:blip r:embed="rId3"/>
          <a:srcRect l="26762" t="20988" r="25649" b="29497"/>
          <a:stretch/>
        </p:blipFill>
        <p:spPr>
          <a:xfrm>
            <a:off x="4994406" y="1130188"/>
            <a:ext cx="2203179" cy="2292364"/>
          </a:xfrm>
          <a:prstGeom prst="rect">
            <a:avLst/>
          </a:prstGeom>
        </p:spPr>
      </p:pic>
      <p:pic>
        <p:nvPicPr>
          <p:cNvPr id="4" name="Picture 3" descr="Blue text on a white background&#10;&#10;Description automatically generated">
            <a:extLst>
              <a:ext uri="{FF2B5EF4-FFF2-40B4-BE49-F238E27FC236}">
                <a16:creationId xmlns:a16="http://schemas.microsoft.com/office/drawing/2014/main" id="{6BF52E64-F9BA-457F-314D-585761E8B5DC}"/>
              </a:ext>
            </a:extLst>
          </p:cNvPr>
          <p:cNvPicPr>
            <a:picLocks noChangeAspect="1"/>
          </p:cNvPicPr>
          <p:nvPr/>
        </p:nvPicPr>
        <p:blipFill>
          <a:blip r:embed="rId4"/>
          <a:stretch>
            <a:fillRect/>
          </a:stretch>
        </p:blipFill>
        <p:spPr>
          <a:xfrm>
            <a:off x="0" y="6152480"/>
            <a:ext cx="3041780" cy="6381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22515" y="1436913"/>
            <a:ext cx="9479901"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Start creating a text document – MS Word </a:t>
            </a: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When writing a document, the content should be the main focus. Document formatting guidelines exist to make that content easier to read and digest.</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With Word on your PC, Mac, or mobile device, you can:</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Create documents from scratch, or a template.</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Add text, images, art, and videos.</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Research a topic and find credible sources.</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Access your documents from a computer, tablet, or phone with OneDrive.</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Share your documents and work with others.</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Track and review changes.</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76756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22516" y="1436913"/>
            <a:ext cx="5328788"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Create a document – MS Word </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Step 1. On the File tab, click New.</a:t>
            </a: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Step 2. In the Search menu for online templates box, enter the type of document you want to create, and press ENTER.</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Tip: To start from scratch, select Blank document. Or, for practice using Word features, try a learning guide like Welcome to Word, Insert your first table of contents, and more.</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descr="Online templates in Word">
            <a:extLst>
              <a:ext uri="{FF2B5EF4-FFF2-40B4-BE49-F238E27FC236}">
                <a16:creationId xmlns:a16="http://schemas.microsoft.com/office/drawing/2014/main" id="{04DE539B-1422-096E-E2D0-058B418B8E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2418" y="1573374"/>
            <a:ext cx="4631092" cy="4731656"/>
          </a:xfrm>
          <a:prstGeom prst="rect">
            <a:avLst/>
          </a:prstGeom>
          <a:noFill/>
          <a:ln>
            <a:noFill/>
          </a:ln>
        </p:spPr>
      </p:pic>
    </p:spTree>
    <p:extLst>
      <p:ext uri="{BB962C8B-B14F-4D97-AF65-F5344CB8AC3E}">
        <p14:creationId xmlns:p14="http://schemas.microsoft.com/office/powerpoint/2010/main" val="424890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22515" y="1436913"/>
            <a:ext cx="6512767"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Add and format text – MS Word </a:t>
            </a: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Step 1. Place the cursor and type some text.</a:t>
            </a: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Step 2. Select the text and then select an option: Bold, Italic, Bullets, Numbering, and more.</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On the Home tab, click the Font Size drop-down arrow. Select a font size from the menu. If the font size you need is not available in the menu, you can click the Font Size box and type the desired size, then press Enter.</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The font size will change in the document.</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On the Home tab, click the Font Color drop-down arrow.</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The Bold, Italic, and Underline commands can be used to help draw attention to important words or phrases.</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On the Home tab, click the Change Case command in the Font group.</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From the Home tab, click the Text Highlight Color drop-down arrow. </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On the Home tab, select one of the four alignment options from the Paragraph group. In our example, we've selected Center Alignment.</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8" name="Picture 7" descr="Format Text in Word">
            <a:extLst>
              <a:ext uri="{FF2B5EF4-FFF2-40B4-BE49-F238E27FC236}">
                <a16:creationId xmlns:a16="http://schemas.microsoft.com/office/drawing/2014/main" id="{F8CA9044-98F2-D565-E438-450FD9A829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2568" y="3258549"/>
            <a:ext cx="4701540" cy="2181198"/>
          </a:xfrm>
          <a:prstGeom prst="rect">
            <a:avLst/>
          </a:prstGeom>
          <a:noFill/>
          <a:ln>
            <a:noFill/>
          </a:ln>
        </p:spPr>
      </p:pic>
    </p:spTree>
    <p:extLst>
      <p:ext uri="{BB962C8B-B14F-4D97-AF65-F5344CB8AC3E}">
        <p14:creationId xmlns:p14="http://schemas.microsoft.com/office/powerpoint/2010/main" val="353173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22515" y="1436914"/>
            <a:ext cx="5669903" cy="40681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Add Pictures, Shapes, SmartArt, Chart, and more</a:t>
            </a:r>
          </a:p>
          <a:p>
            <a:pPr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Step 1. Select the Insert tab. Select what you want to add:</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Tables - select Table, hover over the size you want, and select it.</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Pictures - select Pictures, browse for pictures from your computer, select a stock image, or even search Bing.</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Shapes - select Shapes and choose a shape from the drop-down.</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Icons - select Icons, pick the one you want, and select Insert.</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3D Models - select 3D Models, choose from a file or online source, go to the image you want, and select Insert.</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SmartArt - select SmartArt, choose a SmartArt Graphic, and select OK.</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Chart - select Chart, select the chart you want, and select OK.</a:t>
            </a:r>
          </a:p>
          <a:p>
            <a:pPr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Screenshot - select Screenshot and select one from the drop-down.</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descr="Insert items in Word">
            <a:extLst>
              <a:ext uri="{FF2B5EF4-FFF2-40B4-BE49-F238E27FC236}">
                <a16:creationId xmlns:a16="http://schemas.microsoft.com/office/drawing/2014/main" id="{E78993A6-4ED3-63AC-7CDB-3A2C62D32D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5362" y="3228243"/>
            <a:ext cx="5235047" cy="2090671"/>
          </a:xfrm>
          <a:prstGeom prst="rect">
            <a:avLst/>
          </a:prstGeom>
          <a:noFill/>
          <a:ln>
            <a:noFill/>
          </a:ln>
        </p:spPr>
      </p:pic>
    </p:spTree>
    <p:extLst>
      <p:ext uri="{BB962C8B-B14F-4D97-AF65-F5344CB8AC3E}">
        <p14:creationId xmlns:p14="http://schemas.microsoft.com/office/powerpoint/2010/main" val="215904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426097" y="1324946"/>
            <a:ext cx="5669903" cy="24259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Save and print a document</a:t>
            </a:r>
          </a:p>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Save</a:t>
            </a:r>
            <a:r>
              <a:rPr lang="en-US" sz="1600" dirty="0">
                <a:effectLst/>
                <a:latin typeface="Arial Narrow" panose="020B0606020202030204" pitchFamily="34" charset="0"/>
                <a:ea typeface="Calibri" panose="020F0502020204030204" pitchFamily="34" charset="0"/>
                <a:cs typeface="Calibri" panose="020F0502020204030204" pitchFamily="34" charset="0"/>
              </a:rPr>
              <a:t> your document, so you don't lose all your hard work, then print it to share it with others.</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Step 1. Click FILE &gt; Save, pick or browse to a folder, type a name for your document in the File name box, and click Save.</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Step 12. Save your work as you go - hit </a:t>
            </a:r>
            <a:r>
              <a:rPr lang="en-US" sz="1600" dirty="0" err="1">
                <a:effectLst/>
                <a:latin typeface="Arial Narrow" panose="020B0606020202030204" pitchFamily="34" charset="0"/>
                <a:ea typeface="Calibri" panose="020F0502020204030204" pitchFamily="34" charset="0"/>
                <a:cs typeface="Calibri" panose="020F0502020204030204" pitchFamily="34" charset="0"/>
              </a:rPr>
              <a:t>Ctrl+S</a:t>
            </a:r>
            <a:r>
              <a:rPr lang="en-US" sz="1600" dirty="0">
                <a:effectLst/>
                <a:latin typeface="Arial Narrow" panose="020B0606020202030204" pitchFamily="34" charset="0"/>
                <a:ea typeface="Calibri" panose="020F0502020204030204" pitchFamily="34" charset="0"/>
                <a:cs typeface="Calibri" panose="020F0502020204030204" pitchFamily="34" charset="0"/>
              </a:rPr>
              <a:t> often.</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To </a:t>
            </a:r>
            <a:r>
              <a:rPr lang="en-US" sz="1600" b="1" dirty="0">
                <a:effectLst/>
                <a:latin typeface="Arial Narrow" panose="020B0606020202030204" pitchFamily="34" charset="0"/>
                <a:ea typeface="Calibri" panose="020F0502020204030204" pitchFamily="34" charset="0"/>
                <a:cs typeface="Calibri" panose="020F0502020204030204" pitchFamily="34" charset="0"/>
              </a:rPr>
              <a:t>print</a:t>
            </a:r>
            <a:r>
              <a:rPr lang="en-US" sz="1600" dirty="0">
                <a:effectLst/>
                <a:latin typeface="Arial Narrow" panose="020B0606020202030204" pitchFamily="34" charset="0"/>
                <a:ea typeface="Calibri" panose="020F0502020204030204" pitchFamily="34" charset="0"/>
                <a:cs typeface="Calibri" panose="020F0502020204030204" pitchFamily="34" charset="0"/>
              </a:rPr>
              <a:t>, click the FILE tab, and then click Print.</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2050" name="Picture 2" descr="Save a document - Microsoft Support">
            <a:extLst>
              <a:ext uri="{FF2B5EF4-FFF2-40B4-BE49-F238E27FC236}">
                <a16:creationId xmlns:a16="http://schemas.microsoft.com/office/drawing/2014/main" id="{83C78A87-BBA3-6EEC-EF25-EB8D09C31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579" y="1660850"/>
            <a:ext cx="3238733" cy="34936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Save As PDF or Print to PDF in Microsoft Word - Techbout">
            <a:extLst>
              <a:ext uri="{FF2B5EF4-FFF2-40B4-BE49-F238E27FC236}">
                <a16:creationId xmlns:a16="http://schemas.microsoft.com/office/drawing/2014/main" id="{9F0648A1-C714-4ECE-7B5B-1D9652158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369" y="4239406"/>
            <a:ext cx="4338735" cy="215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97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06489" y="1418253"/>
            <a:ext cx="9283959" cy="46829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Keep it simple. When writing a document, the content should be the main focus.</a:t>
            </a: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Document formatting guidelines exist to make that content easier to read and digest.</a:t>
            </a: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Choose a Context-Appropriate Typeface.</a:t>
            </a: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Traditional knowledge says that </a:t>
            </a:r>
            <a:r>
              <a:rPr lang="en-US" sz="1600" b="1" dirty="0">
                <a:effectLst/>
                <a:latin typeface="Arial Narrow" panose="020B0606020202030204" pitchFamily="34" charset="0"/>
                <a:ea typeface="Calibri" panose="020F0502020204030204" pitchFamily="34" charset="0"/>
                <a:cs typeface="Calibri" panose="020F0502020204030204" pitchFamily="34" charset="0"/>
              </a:rPr>
              <a:t>serif fonts </a:t>
            </a:r>
            <a:r>
              <a:rPr lang="en-US" sz="1600" dirty="0">
                <a:effectLst/>
                <a:latin typeface="Arial Narrow" panose="020B0606020202030204" pitchFamily="34" charset="0"/>
                <a:ea typeface="Calibri" panose="020F0502020204030204" pitchFamily="34" charset="0"/>
                <a:cs typeface="Calibri" panose="020F0502020204030204" pitchFamily="34" charset="0"/>
              </a:rPr>
              <a:t>are easier to read in printed documents, whereas sans-serif fonts are better on the eyes when read on a digital screen.</a:t>
            </a: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Good examples of serif fonts include Garamond, Georgia, </a:t>
            </a:r>
            <a:r>
              <a:rPr lang="en-US" sz="1600" dirty="0" err="1">
                <a:effectLst/>
                <a:latin typeface="Arial Narrow" panose="020B0606020202030204" pitchFamily="34" charset="0"/>
                <a:ea typeface="Calibri" panose="020F0502020204030204" pitchFamily="34" charset="0"/>
                <a:cs typeface="Calibri" panose="020F0502020204030204" pitchFamily="34" charset="0"/>
              </a:rPr>
              <a:t>Hoefler</a:t>
            </a:r>
            <a:r>
              <a:rPr lang="en-US" sz="1600" dirty="0">
                <a:effectLst/>
                <a:latin typeface="Arial Narrow" panose="020B0606020202030204" pitchFamily="34" charset="0"/>
                <a:ea typeface="Calibri" panose="020F0502020204030204" pitchFamily="34" charset="0"/>
                <a:cs typeface="Calibri" panose="020F0502020204030204" pitchFamily="34" charset="0"/>
              </a:rPr>
              <a:t> Text, and Palatino, while good examples of sans-serif fonts include Arial, Gill Sans, Helvetica, and Lucida Sans.</a:t>
            </a: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Stick to the same typeface throughout to make your Word document professional. If desired, you can use a different typeface for headings.</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55516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06489" y="1408922"/>
            <a:ext cx="9283959" cy="21964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effectLst/>
                <a:latin typeface="Arial Narrow" panose="020B0606020202030204" pitchFamily="34" charset="0"/>
                <a:ea typeface="Calibri" panose="020F0502020204030204" pitchFamily="34" charset="0"/>
                <a:cs typeface="Calibri" panose="020F0502020204030204" pitchFamily="34" charset="0"/>
              </a:rPr>
              <a:t>Use Standard Font Size and </a:t>
            </a:r>
            <a:r>
              <a:rPr lang="en-US" sz="1600" i="1" dirty="0" err="1">
                <a:effectLst/>
                <a:latin typeface="Arial Narrow" panose="020B0606020202030204" pitchFamily="34" charset="0"/>
                <a:ea typeface="Calibri" panose="020F0502020204030204" pitchFamily="34" charset="0"/>
                <a:cs typeface="Calibri" panose="020F0502020204030204" pitchFamily="34" charset="0"/>
              </a:rPr>
              <a:t>Colour</a:t>
            </a:r>
            <a:endParaRPr lang="en-US" sz="1600" i="1"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Business and academic papers generally use 12-point font sizes, which produce the most readable paragraphs when used in combination with the guidelines discussed below for page size, margins, and line spacing.</a:t>
            </a:r>
          </a:p>
          <a:p>
            <a:pPr algn="just">
              <a:lnSpc>
                <a:spcPct val="100000"/>
              </a:lnSpc>
              <a:spcBef>
                <a:spcPts val="0"/>
              </a:spcBef>
              <a:spcAft>
                <a:spcPts val="600"/>
              </a:spcAft>
              <a:buFont typeface="Wingdings" panose="05000000000000000000" pitchFamily="2" charset="2"/>
              <a:buChar char="ü"/>
            </a:pPr>
            <a:r>
              <a:rPr lang="en-US" sz="1600" dirty="0">
                <a:effectLst/>
                <a:latin typeface="Arial Narrow" panose="020B0606020202030204" pitchFamily="34" charset="0"/>
                <a:ea typeface="Calibri" panose="020F0502020204030204" pitchFamily="34" charset="0"/>
                <a:cs typeface="Calibri" panose="020F0502020204030204" pitchFamily="34" charset="0"/>
              </a:rPr>
              <a:t>Some information-dense reports may sometimes go down to 10-point font size, but never less than that.</a:t>
            </a:r>
          </a:p>
          <a:p>
            <a:pPr algn="just">
              <a:lnSpc>
                <a:spcPct val="100000"/>
              </a:lnSpc>
              <a:spcBef>
                <a:spcPts val="0"/>
              </a:spcBef>
              <a:spcAft>
                <a:spcPts val="600"/>
              </a:spcAft>
              <a:buFont typeface="Wingdings" panose="05000000000000000000" pitchFamily="2" charset="2"/>
              <a:buChar char="ü"/>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a:extLst>
              <a:ext uri="{FF2B5EF4-FFF2-40B4-BE49-F238E27FC236}">
                <a16:creationId xmlns:a16="http://schemas.microsoft.com/office/drawing/2014/main" id="{AAE7C2C9-E83F-D2FC-66CF-0ECCA8AAC7E7}"/>
              </a:ext>
            </a:extLst>
          </p:cNvPr>
          <p:cNvPicPr>
            <a:picLocks noChangeAspect="1"/>
          </p:cNvPicPr>
          <p:nvPr/>
        </p:nvPicPr>
        <p:blipFill>
          <a:blip r:embed="rId4"/>
          <a:stretch>
            <a:fillRect/>
          </a:stretch>
        </p:blipFill>
        <p:spPr>
          <a:xfrm>
            <a:off x="2807864" y="4006674"/>
            <a:ext cx="7174336" cy="2298356"/>
          </a:xfrm>
          <a:prstGeom prst="rect">
            <a:avLst/>
          </a:prstGeom>
        </p:spPr>
      </p:pic>
    </p:spTree>
    <p:extLst>
      <p:ext uri="{BB962C8B-B14F-4D97-AF65-F5344CB8AC3E}">
        <p14:creationId xmlns:p14="http://schemas.microsoft.com/office/powerpoint/2010/main" val="94855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34481" y="1444143"/>
            <a:ext cx="9283959" cy="19848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marL="50800" indent="0"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effectLst/>
                <a:latin typeface="Arial Narrow" panose="020B0606020202030204" pitchFamily="34" charset="0"/>
                <a:ea typeface="Calibri" panose="020F0502020204030204" pitchFamily="34" charset="0"/>
                <a:cs typeface="Calibri" panose="020F0502020204030204" pitchFamily="34" charset="0"/>
              </a:rPr>
              <a:t>Use Standard Page Size and Margins</a:t>
            </a:r>
          </a:p>
          <a:p>
            <a:pPr marL="50800" indent="0"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Nearly all office documents are formatted to the same page size as they are printed for standard 8½" x 11" pages, known as A4 (US letter size) which is 210mm x 297mm. This is the only size that's guaranteed to be available regardless of which printer you use.</a:t>
            </a:r>
          </a:p>
          <a:p>
            <a:pPr algn="just">
              <a:lnSpc>
                <a:spcPct val="100000"/>
              </a:lnSpc>
              <a:spcBef>
                <a:spcPts val="0"/>
              </a:spcBef>
              <a:spcAft>
                <a:spcPts val="600"/>
              </a:spcAft>
              <a:buFont typeface="Wingdings" panose="05000000000000000000" pitchFamily="2" charset="2"/>
              <a:buChar char="ü"/>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8" name="Picture 7">
            <a:extLst>
              <a:ext uri="{FF2B5EF4-FFF2-40B4-BE49-F238E27FC236}">
                <a16:creationId xmlns:a16="http://schemas.microsoft.com/office/drawing/2014/main" id="{2E73AC1D-824C-5174-AAE0-1055A9042CC6}"/>
              </a:ext>
            </a:extLst>
          </p:cNvPr>
          <p:cNvPicPr>
            <a:picLocks noChangeAspect="1"/>
          </p:cNvPicPr>
          <p:nvPr/>
        </p:nvPicPr>
        <p:blipFill>
          <a:blip r:embed="rId4"/>
          <a:stretch>
            <a:fillRect/>
          </a:stretch>
        </p:blipFill>
        <p:spPr>
          <a:xfrm>
            <a:off x="2547257" y="3559926"/>
            <a:ext cx="8080310" cy="2830189"/>
          </a:xfrm>
          <a:prstGeom prst="rect">
            <a:avLst/>
          </a:prstGeom>
        </p:spPr>
      </p:pic>
      <p:cxnSp>
        <p:nvCxnSpPr>
          <p:cNvPr id="10" name="Straight Connector 9">
            <a:extLst>
              <a:ext uri="{FF2B5EF4-FFF2-40B4-BE49-F238E27FC236}">
                <a16:creationId xmlns:a16="http://schemas.microsoft.com/office/drawing/2014/main" id="{45A2184C-9EFF-75EB-DB90-918B34553F9E}"/>
              </a:ext>
            </a:extLst>
          </p:cNvPr>
          <p:cNvCxnSpPr/>
          <p:nvPr/>
        </p:nvCxnSpPr>
        <p:spPr>
          <a:xfrm>
            <a:off x="2537927" y="3559926"/>
            <a:ext cx="0" cy="2830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A69DE90-C1F8-D7BD-6840-D06FA5A706CC}"/>
              </a:ext>
            </a:extLst>
          </p:cNvPr>
          <p:cNvCxnSpPr/>
          <p:nvPr/>
        </p:nvCxnSpPr>
        <p:spPr>
          <a:xfrm>
            <a:off x="2547257" y="3559926"/>
            <a:ext cx="80803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E67C48-F49A-3F9F-24FA-8DAD5B24AF8B}"/>
              </a:ext>
            </a:extLst>
          </p:cNvPr>
          <p:cNvCxnSpPr>
            <a:cxnSpLocks/>
          </p:cNvCxnSpPr>
          <p:nvPr/>
        </p:nvCxnSpPr>
        <p:spPr>
          <a:xfrm>
            <a:off x="10627567" y="3559926"/>
            <a:ext cx="0" cy="2830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81F7CE-4C46-BD07-7BC0-8CE8AB4B954C}"/>
              </a:ext>
            </a:extLst>
          </p:cNvPr>
          <p:cNvCxnSpPr/>
          <p:nvPr/>
        </p:nvCxnSpPr>
        <p:spPr>
          <a:xfrm>
            <a:off x="2547257" y="6390114"/>
            <a:ext cx="80803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62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34481" y="1436915"/>
            <a:ext cx="9283959" cy="26984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effectLst/>
                <a:latin typeface="Arial Narrow" panose="020B0606020202030204" pitchFamily="34" charset="0"/>
                <a:ea typeface="Calibri" panose="020F0502020204030204" pitchFamily="34" charset="0"/>
                <a:cs typeface="Calibri" panose="020F0502020204030204" pitchFamily="34" charset="0"/>
              </a:rPr>
              <a:t>Align Paragraphs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On the Home tab, under Paragraph, click Justify Text .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When you distribute text, space is added between characters so that both edges of each line are aligned with both margins. The last line in the paragraph is distributed as well.</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Alignment determines the appearance and orientation of the edges of the paragraph - left-aligned text, right-aligned text, centered text, or justified text, which is aligned evenly along the left and right margins. For example, in a paragraph that is left-aligned (the most common alignment), the left edge of the paragraph is flush with the left margin.</a:t>
            </a:r>
          </a:p>
          <a:p>
            <a:pPr marL="50800" indent="0"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a:extLst>
              <a:ext uri="{FF2B5EF4-FFF2-40B4-BE49-F238E27FC236}">
                <a16:creationId xmlns:a16="http://schemas.microsoft.com/office/drawing/2014/main" id="{2B74BC9F-0264-C1B4-C96E-FAAEB3918473}"/>
              </a:ext>
            </a:extLst>
          </p:cNvPr>
          <p:cNvPicPr>
            <a:picLocks noChangeAspect="1"/>
          </p:cNvPicPr>
          <p:nvPr/>
        </p:nvPicPr>
        <p:blipFill>
          <a:blip r:embed="rId4"/>
          <a:stretch>
            <a:fillRect/>
          </a:stretch>
        </p:blipFill>
        <p:spPr>
          <a:xfrm>
            <a:off x="3056108" y="4208107"/>
            <a:ext cx="7681412" cy="2448598"/>
          </a:xfrm>
          <a:prstGeom prst="rect">
            <a:avLst/>
          </a:prstGeom>
        </p:spPr>
      </p:pic>
    </p:spTree>
    <p:extLst>
      <p:ext uri="{BB962C8B-B14F-4D97-AF65-F5344CB8AC3E}">
        <p14:creationId xmlns:p14="http://schemas.microsoft.com/office/powerpoint/2010/main" val="340638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34482" y="1436915"/>
            <a:ext cx="4945224" cy="4553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effectLst/>
                <a:latin typeface="Arial Narrow" panose="020B0606020202030204" pitchFamily="34" charset="0"/>
                <a:ea typeface="Calibri" panose="020F0502020204030204" pitchFamily="34" charset="0"/>
                <a:cs typeface="Calibri" panose="020F0502020204030204" pitchFamily="34" charset="0"/>
              </a:rPr>
              <a:t>Indent the First Lines of Paragraphs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Paragraphs should have no extra spacing between them, and the first lines of paragraphs should be indented to make each paragraph stand out. The only exception is for paragraphs that directly follow a section heading, which can be left </a:t>
            </a:r>
            <a:r>
              <a:rPr lang="en-US" sz="1600" dirty="0" err="1">
                <a:latin typeface="Arial Narrow" panose="020B0606020202030204" pitchFamily="34" charset="0"/>
                <a:ea typeface="Calibri" panose="020F0502020204030204" pitchFamily="34" charset="0"/>
                <a:cs typeface="Calibri" panose="020F0502020204030204" pitchFamily="34" charset="0"/>
              </a:rPr>
              <a:t>unindented</a:t>
            </a:r>
            <a:r>
              <a:rPr lang="en-US" sz="1600" dirty="0">
                <a:latin typeface="Arial Narrow" panose="020B0606020202030204" pitchFamily="34" charset="0"/>
                <a:ea typeface="Calibri" panose="020F0502020204030204" pitchFamily="34" charset="0"/>
                <a:cs typeface="Calibri" panose="020F0502020204030204" pitchFamily="34" charset="0"/>
              </a:rPr>
              <a:t> because the surrounding context makes it clear that it's its own paragraph.</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To make a document look professional, a general rule of thumb is to have the indent size the same as the font size. </a:t>
            </a: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8" name="Picture 7">
            <a:extLst>
              <a:ext uri="{FF2B5EF4-FFF2-40B4-BE49-F238E27FC236}">
                <a16:creationId xmlns:a16="http://schemas.microsoft.com/office/drawing/2014/main" id="{23E337FB-9B64-A799-C35F-2CA76860FF85}"/>
              </a:ext>
            </a:extLst>
          </p:cNvPr>
          <p:cNvPicPr>
            <a:picLocks noChangeAspect="1"/>
          </p:cNvPicPr>
          <p:nvPr/>
        </p:nvPicPr>
        <p:blipFill>
          <a:blip r:embed="rId4"/>
          <a:stretch>
            <a:fillRect/>
          </a:stretch>
        </p:blipFill>
        <p:spPr>
          <a:xfrm>
            <a:off x="5710335" y="1465552"/>
            <a:ext cx="5643465" cy="4366081"/>
          </a:xfrm>
          <a:prstGeom prst="rect">
            <a:avLst/>
          </a:prstGeom>
        </p:spPr>
      </p:pic>
    </p:spTree>
    <p:extLst>
      <p:ext uri="{BB962C8B-B14F-4D97-AF65-F5344CB8AC3E}">
        <p14:creationId xmlns:p14="http://schemas.microsoft.com/office/powerpoint/2010/main" val="71766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1474237"/>
            <a:ext cx="11215396" cy="4678243"/>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Project Consortium</a:t>
            </a:r>
            <a:endParaRPr lang="en-US" sz="3000" dirty="0"/>
          </a:p>
        </p:txBody>
      </p:sp>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6" name="Picture 5">
            <a:extLst>
              <a:ext uri="{FF2B5EF4-FFF2-40B4-BE49-F238E27FC236}">
                <a16:creationId xmlns:a16="http://schemas.microsoft.com/office/drawing/2014/main" id="{5339BA63-CA1D-85E8-A047-CC3E374845C5}"/>
              </a:ext>
            </a:extLst>
          </p:cNvPr>
          <p:cNvPicPr>
            <a:picLocks noChangeAspect="1"/>
          </p:cNvPicPr>
          <p:nvPr/>
        </p:nvPicPr>
        <p:blipFill>
          <a:blip r:embed="rId3"/>
          <a:stretch>
            <a:fillRect/>
          </a:stretch>
        </p:blipFill>
        <p:spPr>
          <a:xfrm>
            <a:off x="1379910" y="3781629"/>
            <a:ext cx="4498848" cy="771144"/>
          </a:xfrm>
          <a:prstGeom prst="rect">
            <a:avLst/>
          </a:prstGeom>
        </p:spPr>
      </p:pic>
      <p:pic>
        <p:nvPicPr>
          <p:cNvPr id="7" name="Picture 6">
            <a:extLst>
              <a:ext uri="{FF2B5EF4-FFF2-40B4-BE49-F238E27FC236}">
                <a16:creationId xmlns:a16="http://schemas.microsoft.com/office/drawing/2014/main" id="{07D99EA3-1486-9284-FF9A-196024ED238C}"/>
              </a:ext>
            </a:extLst>
          </p:cNvPr>
          <p:cNvPicPr>
            <a:picLocks noChangeAspect="1"/>
          </p:cNvPicPr>
          <p:nvPr/>
        </p:nvPicPr>
        <p:blipFill>
          <a:blip r:embed="rId4"/>
          <a:stretch>
            <a:fillRect/>
          </a:stretch>
        </p:blipFill>
        <p:spPr>
          <a:xfrm>
            <a:off x="6609522" y="3510332"/>
            <a:ext cx="3858520" cy="1290193"/>
          </a:xfrm>
          <a:prstGeom prst="rect">
            <a:avLst/>
          </a:prstGeom>
        </p:spPr>
      </p:pic>
      <p:pic>
        <p:nvPicPr>
          <p:cNvPr id="8" name="Picture 7">
            <a:extLst>
              <a:ext uri="{FF2B5EF4-FFF2-40B4-BE49-F238E27FC236}">
                <a16:creationId xmlns:a16="http://schemas.microsoft.com/office/drawing/2014/main" id="{A2F61E98-D131-6110-F3C5-DD00081DFF19}"/>
              </a:ext>
            </a:extLst>
          </p:cNvPr>
          <p:cNvPicPr>
            <a:picLocks noChangeAspect="1"/>
          </p:cNvPicPr>
          <p:nvPr/>
        </p:nvPicPr>
        <p:blipFill rotWithShape="1">
          <a:blip r:embed="rId5"/>
          <a:srcRect l="26762" t="20988" r="25649" b="29497"/>
          <a:stretch/>
        </p:blipFill>
        <p:spPr>
          <a:xfrm>
            <a:off x="10991576" y="5617029"/>
            <a:ext cx="1110801" cy="1155766"/>
          </a:xfrm>
          <a:prstGeom prst="rect">
            <a:avLst/>
          </a:prstGeom>
        </p:spPr>
      </p:pic>
    </p:spTree>
    <p:extLst>
      <p:ext uri="{BB962C8B-B14F-4D97-AF65-F5344CB8AC3E}">
        <p14:creationId xmlns:p14="http://schemas.microsoft.com/office/powerpoint/2010/main" val="193493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34482" y="1436915"/>
            <a:ext cx="4945224" cy="4553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effectLst/>
                <a:latin typeface="Arial Narrow" panose="020B0606020202030204" pitchFamily="34" charset="0"/>
                <a:ea typeface="Calibri" panose="020F0502020204030204" pitchFamily="34" charset="0"/>
                <a:cs typeface="Calibri" panose="020F0502020204030204" pitchFamily="34" charset="0"/>
              </a:rPr>
              <a:t>Place Images Between Paragraphs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Inserting images is a part of designing your Word document.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It may be okay to place images inside a paragraph and allow the surrounding text to flow around it, and if your organization follows this document formatting guideline, then go ahead and do that.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safest option, particularly for graphs, charts, and tables, is to put images in between paragraphs and keep them center aligned. That way, your images help to make your document attractive, but they are never vying for attention with the surrounding text. It also helps captions to stand out.</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a:extLst>
              <a:ext uri="{FF2B5EF4-FFF2-40B4-BE49-F238E27FC236}">
                <a16:creationId xmlns:a16="http://schemas.microsoft.com/office/drawing/2014/main" id="{79F46226-E954-C2FF-EAC7-BF3165D34FA3}"/>
              </a:ext>
            </a:extLst>
          </p:cNvPr>
          <p:cNvPicPr>
            <a:picLocks noChangeAspect="1"/>
          </p:cNvPicPr>
          <p:nvPr/>
        </p:nvPicPr>
        <p:blipFill>
          <a:blip r:embed="rId4"/>
          <a:stretch>
            <a:fillRect/>
          </a:stretch>
        </p:blipFill>
        <p:spPr>
          <a:xfrm>
            <a:off x="5722167" y="1575766"/>
            <a:ext cx="5631633" cy="4209213"/>
          </a:xfrm>
          <a:prstGeom prst="rect">
            <a:avLst/>
          </a:prstGeom>
        </p:spPr>
      </p:pic>
    </p:spTree>
    <p:extLst>
      <p:ext uri="{BB962C8B-B14F-4D97-AF65-F5344CB8AC3E}">
        <p14:creationId xmlns:p14="http://schemas.microsoft.com/office/powerpoint/2010/main" val="82728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34482" y="1436915"/>
            <a:ext cx="4945224" cy="4553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effectLst/>
                <a:latin typeface="Arial Narrow" panose="020B0606020202030204" pitchFamily="34" charset="0"/>
                <a:ea typeface="Calibri" panose="020F0502020204030204" pitchFamily="34" charset="0"/>
                <a:cs typeface="Calibri" panose="020F0502020204030204" pitchFamily="34" charset="0"/>
              </a:rPr>
              <a:t>Choose Context-Appropriate Line Spacing</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To format a document to look professional, the right choice for line spacing (the whitespace that separates a line of text from the next line of text) really depends on what kind of document you're writing.</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Academic papers should first follow any academic style guides in place, then prefer double-spacing if no style guide exists. Business and office documents tend to be single-spaced to minimize the number of pages needed when printing, but digital documents may be easier to read if spaced at somewhere between 120-150 percent.</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8" name="Picture 7">
            <a:extLst>
              <a:ext uri="{FF2B5EF4-FFF2-40B4-BE49-F238E27FC236}">
                <a16:creationId xmlns:a16="http://schemas.microsoft.com/office/drawing/2014/main" id="{F744AA2B-CA99-6F87-130C-68067C9382AA}"/>
              </a:ext>
            </a:extLst>
          </p:cNvPr>
          <p:cNvPicPr>
            <a:picLocks noChangeAspect="1"/>
          </p:cNvPicPr>
          <p:nvPr/>
        </p:nvPicPr>
        <p:blipFill>
          <a:blip r:embed="rId4"/>
          <a:stretch>
            <a:fillRect/>
          </a:stretch>
        </p:blipFill>
        <p:spPr>
          <a:xfrm>
            <a:off x="5719662" y="1551010"/>
            <a:ext cx="5620747" cy="4187318"/>
          </a:xfrm>
          <a:prstGeom prst="rect">
            <a:avLst/>
          </a:prstGeom>
        </p:spPr>
      </p:pic>
    </p:spTree>
    <p:extLst>
      <p:ext uri="{BB962C8B-B14F-4D97-AF65-F5344CB8AC3E}">
        <p14:creationId xmlns:p14="http://schemas.microsoft.com/office/powerpoint/2010/main" val="1249673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634482" y="1436915"/>
            <a:ext cx="4945224" cy="4553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How to make a Word document look good? </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effectLst/>
                <a:latin typeface="Arial Narrow" panose="020B0606020202030204" pitchFamily="34" charset="0"/>
                <a:ea typeface="Calibri" panose="020F0502020204030204" pitchFamily="34" charset="0"/>
                <a:cs typeface="Calibri" panose="020F0502020204030204" pitchFamily="34" charset="0"/>
              </a:rPr>
              <a:t>Choose Context-Appropriate Line Spacing</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To format a document to look professional, the right choice for line spacing (the whitespace that separates a line of text from the next line of text) really depends on what kind of document you're writing.</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Academic papers should first follow any academic style guides in place, then prefer double-spacing if no style guide exists. Business and office documents tend to be single-spaced to minimize the number of pages needed when printing, but digital documents may be easier to read if spaced at somewhere between 120-150 percent.</a:t>
            </a: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8" name="Picture 7">
            <a:extLst>
              <a:ext uri="{FF2B5EF4-FFF2-40B4-BE49-F238E27FC236}">
                <a16:creationId xmlns:a16="http://schemas.microsoft.com/office/drawing/2014/main" id="{F744AA2B-CA99-6F87-130C-68067C9382AA}"/>
              </a:ext>
            </a:extLst>
          </p:cNvPr>
          <p:cNvPicPr>
            <a:picLocks noChangeAspect="1"/>
          </p:cNvPicPr>
          <p:nvPr/>
        </p:nvPicPr>
        <p:blipFill>
          <a:blip r:embed="rId4"/>
          <a:stretch>
            <a:fillRect/>
          </a:stretch>
        </p:blipFill>
        <p:spPr>
          <a:xfrm>
            <a:off x="5719662" y="1551010"/>
            <a:ext cx="5620747" cy="4187318"/>
          </a:xfrm>
          <a:prstGeom prst="rect">
            <a:avLst/>
          </a:prstGeom>
        </p:spPr>
      </p:pic>
    </p:spTree>
    <p:extLst>
      <p:ext uri="{BB962C8B-B14F-4D97-AF65-F5344CB8AC3E}">
        <p14:creationId xmlns:p14="http://schemas.microsoft.com/office/powerpoint/2010/main" val="3925653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C0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EXERCISES</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22516" y="1436913"/>
            <a:ext cx="4851918"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Exercise 1:</a:t>
            </a:r>
          </a:p>
          <a:p>
            <a:pPr algn="just">
              <a:lnSpc>
                <a:spcPct val="100000"/>
              </a:lnSpc>
              <a:spcBef>
                <a:spcPts val="0"/>
              </a:spcBef>
              <a:spcAft>
                <a:spcPts val="600"/>
              </a:spcAft>
            </a:pPr>
            <a:endParaRPr lang="en-US" sz="1400" b="1"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Calibri" panose="020F0502020204030204" pitchFamily="34" charset="0"/>
              </a:rPr>
              <a:t>Open the practice text.</a:t>
            </a:r>
          </a:p>
          <a:p>
            <a:pPr algn="just">
              <a:lnSpc>
                <a:spcPct val="100000"/>
              </a:lnSpc>
              <a:spcBef>
                <a:spcPts val="0"/>
              </a:spcBef>
              <a:spcAft>
                <a:spcPts val="60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Calibri" panose="020F0502020204030204" pitchFamily="34" charset="0"/>
              </a:rPr>
              <a:t>Select the words </a:t>
            </a:r>
            <a:r>
              <a:rPr lang="en-US" sz="1400" b="1" dirty="0">
                <a:latin typeface="Arial Narrow" panose="020B0606020202030204" pitchFamily="34" charset="0"/>
                <a:ea typeface="Calibri" panose="020F0502020204030204" pitchFamily="34" charset="0"/>
                <a:cs typeface="Calibri" panose="020F0502020204030204" pitchFamily="34" charset="0"/>
              </a:rPr>
              <a:t>For Rent </a:t>
            </a:r>
            <a:r>
              <a:rPr lang="en-US" sz="1400" dirty="0">
                <a:latin typeface="Arial Narrow" panose="020B0606020202030204" pitchFamily="34" charset="0"/>
                <a:ea typeface="Calibri" panose="020F0502020204030204" pitchFamily="34" charset="0"/>
                <a:cs typeface="Calibri" panose="020F0502020204030204" pitchFamily="34" charset="0"/>
              </a:rPr>
              <a:t>and change the </a:t>
            </a:r>
            <a:r>
              <a:rPr lang="en-US" sz="1400" b="1" dirty="0">
                <a:latin typeface="Arial Narrow" panose="020B0606020202030204" pitchFamily="34" charset="0"/>
                <a:ea typeface="Calibri" panose="020F0502020204030204" pitchFamily="34" charset="0"/>
                <a:cs typeface="Calibri" panose="020F0502020204030204" pitchFamily="34" charset="0"/>
              </a:rPr>
              <a:t>font size to 48 pt.</a:t>
            </a:r>
          </a:p>
          <a:p>
            <a:pPr algn="just">
              <a:lnSpc>
                <a:spcPct val="100000"/>
              </a:lnSpc>
              <a:spcBef>
                <a:spcPts val="0"/>
              </a:spcBef>
              <a:spcAft>
                <a:spcPts val="60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Calibri" panose="020F0502020204030204" pitchFamily="34" charset="0"/>
              </a:rPr>
              <a:t>With the text still selected, change the font to </a:t>
            </a:r>
            <a:r>
              <a:rPr lang="en-US" sz="1400" b="1" dirty="0">
                <a:latin typeface="Arial Narrow" panose="020B0606020202030204" pitchFamily="34" charset="0"/>
                <a:ea typeface="Calibri" panose="020F0502020204030204" pitchFamily="34" charset="0"/>
                <a:cs typeface="Calibri" panose="020F0502020204030204" pitchFamily="34" charset="0"/>
              </a:rPr>
              <a:t>Franklin Gothic Demi</a:t>
            </a:r>
            <a:r>
              <a:rPr lang="en-US" sz="1400" dirty="0">
                <a:latin typeface="Arial Narrow" panose="020B0606020202030204" pitchFamily="34" charset="0"/>
                <a:ea typeface="Calibri" panose="020F0502020204030204" pitchFamily="34" charset="0"/>
                <a:cs typeface="Calibri" panose="020F0502020204030204" pitchFamily="34" charset="0"/>
              </a:rPr>
              <a:t>. Note: If you don't see this font in the menu, you can select a different one.</a:t>
            </a:r>
          </a:p>
          <a:p>
            <a:pPr algn="just">
              <a:lnSpc>
                <a:spcPct val="100000"/>
              </a:lnSpc>
              <a:spcBef>
                <a:spcPts val="0"/>
              </a:spcBef>
              <a:spcAft>
                <a:spcPts val="60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Calibri" panose="020F0502020204030204" pitchFamily="34" charset="0"/>
              </a:rPr>
              <a:t>Use the Change </a:t>
            </a:r>
            <a:r>
              <a:rPr lang="en-US" sz="1400" b="1" dirty="0">
                <a:latin typeface="Arial Narrow" panose="020B0606020202030204" pitchFamily="34" charset="0"/>
                <a:ea typeface="Calibri" panose="020F0502020204030204" pitchFamily="34" charset="0"/>
                <a:cs typeface="Calibri" panose="020F0502020204030204" pitchFamily="34" charset="0"/>
              </a:rPr>
              <a:t>Case</a:t>
            </a:r>
            <a:r>
              <a:rPr lang="en-US" sz="1400" dirty="0">
                <a:latin typeface="Arial Narrow" panose="020B0606020202030204" pitchFamily="34" charset="0"/>
                <a:ea typeface="Calibri" panose="020F0502020204030204" pitchFamily="34" charset="0"/>
                <a:cs typeface="Calibri" panose="020F0502020204030204" pitchFamily="34" charset="0"/>
              </a:rPr>
              <a:t> command to change For Rent to </a:t>
            </a:r>
            <a:r>
              <a:rPr lang="en-US" sz="1400" b="1" dirty="0">
                <a:latin typeface="Arial Narrow" panose="020B0606020202030204" pitchFamily="34" charset="0"/>
                <a:ea typeface="Calibri" panose="020F0502020204030204" pitchFamily="34" charset="0"/>
                <a:cs typeface="Calibri" panose="020F0502020204030204" pitchFamily="34" charset="0"/>
              </a:rPr>
              <a:t>UPPERCASE</a:t>
            </a:r>
            <a:r>
              <a:rPr lang="en-US" sz="1400" dirty="0">
                <a:latin typeface="Arial Narrow" panose="020B0606020202030204" pitchFamily="34" charset="0"/>
                <a:ea typeface="Calibri" panose="020F0502020204030204" pitchFamily="34" charset="0"/>
                <a:cs typeface="Calibri" panose="020F0502020204030204" pitchFamily="34" charset="0"/>
              </a:rPr>
              <a:t>.</a:t>
            </a:r>
          </a:p>
          <a:p>
            <a:pPr algn="just">
              <a:lnSpc>
                <a:spcPct val="100000"/>
              </a:lnSpc>
              <a:spcBef>
                <a:spcPts val="0"/>
              </a:spcBef>
              <a:spcAft>
                <a:spcPts val="60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Calibri" panose="020F0502020204030204" pitchFamily="34" charset="0"/>
              </a:rPr>
              <a:t>Change the </a:t>
            </a:r>
            <a:r>
              <a:rPr lang="en-US" sz="1400" b="1" dirty="0">
                <a:latin typeface="Arial Narrow" panose="020B0606020202030204" pitchFamily="34" charset="0"/>
                <a:ea typeface="Calibri" panose="020F0502020204030204" pitchFamily="34" charset="0"/>
                <a:cs typeface="Calibri" panose="020F0502020204030204" pitchFamily="34" charset="0"/>
              </a:rPr>
              <a:t>color</a:t>
            </a:r>
            <a:r>
              <a:rPr lang="en-US" sz="1400" dirty="0">
                <a:latin typeface="Arial Narrow" panose="020B0606020202030204" pitchFamily="34" charset="0"/>
                <a:ea typeface="Calibri" panose="020F0502020204030204" pitchFamily="34" charset="0"/>
                <a:cs typeface="Calibri" panose="020F0502020204030204" pitchFamily="34" charset="0"/>
              </a:rPr>
              <a:t> of the words For Rent to </a:t>
            </a:r>
            <a:r>
              <a:rPr lang="en-US" sz="1400" b="1" dirty="0">
                <a:latin typeface="Arial Narrow" panose="020B0606020202030204" pitchFamily="34" charset="0"/>
                <a:ea typeface="Calibri" panose="020F0502020204030204" pitchFamily="34" charset="0"/>
                <a:cs typeface="Calibri" panose="020F0502020204030204" pitchFamily="34" charset="0"/>
              </a:rPr>
              <a:t>Gold, Accent 4.</a:t>
            </a:r>
          </a:p>
          <a:p>
            <a:pPr algn="just">
              <a:lnSpc>
                <a:spcPct val="100000"/>
              </a:lnSpc>
              <a:spcBef>
                <a:spcPts val="0"/>
              </a:spcBef>
              <a:spcAft>
                <a:spcPts val="60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Calibri" panose="020F0502020204030204" pitchFamily="34" charset="0"/>
              </a:rPr>
              <a:t>Select all of the text from For Rent to (359-886-222) and Center Align.</a:t>
            </a:r>
          </a:p>
          <a:p>
            <a:pPr algn="just">
              <a:lnSpc>
                <a:spcPct val="100000"/>
              </a:lnSpc>
              <a:spcBef>
                <a:spcPts val="0"/>
              </a:spcBef>
              <a:spcAft>
                <a:spcPts val="600"/>
              </a:spcAft>
              <a:buFont typeface="Arial" panose="020B0604020202020204" pitchFamily="34" charset="0"/>
              <a:buChar char="•"/>
            </a:pPr>
            <a:r>
              <a:rPr lang="en-US" sz="1400" dirty="0">
                <a:latin typeface="Arial Narrow" panose="020B0606020202030204" pitchFamily="34" charset="0"/>
                <a:ea typeface="Calibri" panose="020F0502020204030204" pitchFamily="34" charset="0"/>
                <a:cs typeface="Calibri" panose="020F0502020204030204" pitchFamily="34" charset="0"/>
              </a:rPr>
              <a:t>Italicize the text in the paragraph below About Villa </a:t>
            </a:r>
            <a:r>
              <a:rPr lang="en-US" sz="1400" dirty="0" err="1">
                <a:latin typeface="Arial Narrow" panose="020B0606020202030204" pitchFamily="34" charset="0"/>
                <a:ea typeface="Calibri" panose="020F0502020204030204" pitchFamily="34" charset="0"/>
                <a:cs typeface="Calibri" panose="020F0502020204030204" pitchFamily="34" charset="0"/>
              </a:rPr>
              <a:t>Roza</a:t>
            </a:r>
            <a:r>
              <a:rPr lang="en-US" sz="1400" dirty="0">
                <a:latin typeface="Arial Narrow" panose="020B0606020202030204" pitchFamily="34" charset="0"/>
                <a:ea typeface="Calibri" panose="020F0502020204030204" pitchFamily="34" charset="0"/>
                <a:cs typeface="Calibri" panose="020F0502020204030204" pitchFamily="34" charset="0"/>
              </a:rPr>
              <a:t>.</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spreadsheets, 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3" name="Google Shape;105;p2">
            <a:extLst>
              <a:ext uri="{FF2B5EF4-FFF2-40B4-BE49-F238E27FC236}">
                <a16:creationId xmlns:a16="http://schemas.microsoft.com/office/drawing/2014/main" id="{909B2203-119E-CCA6-4C1B-FB16E016C2E3}"/>
              </a:ext>
            </a:extLst>
          </p:cNvPr>
          <p:cNvSpPr txBox="1">
            <a:spLocks/>
          </p:cNvSpPr>
          <p:nvPr/>
        </p:nvSpPr>
        <p:spPr>
          <a:xfrm>
            <a:off x="5876731" y="1473735"/>
            <a:ext cx="4330959" cy="488261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Practice text:</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For rent</a:t>
            </a: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1000 Villa </a:t>
            </a:r>
            <a:r>
              <a:rPr lang="en-US" sz="1400" dirty="0" err="1">
                <a:latin typeface="Arial Narrow" panose="020B0606020202030204" pitchFamily="34" charset="0"/>
                <a:ea typeface="Calibri" panose="020F0502020204030204" pitchFamily="34" charset="0"/>
                <a:cs typeface="Calibri" panose="020F0502020204030204" pitchFamily="34" charset="0"/>
              </a:rPr>
              <a:t>Roza</a:t>
            </a:r>
            <a:r>
              <a:rPr lang="en-US" sz="1400" dirty="0">
                <a:latin typeface="Arial Narrow" panose="020B0606020202030204" pitchFamily="34" charset="0"/>
                <a:ea typeface="Calibri" panose="020F0502020204030204" pitchFamily="34" charset="0"/>
                <a:cs typeface="Calibri" panose="020F0502020204030204" pitchFamily="34" charset="0"/>
              </a:rPr>
              <a:t> 15, Magnolia Str.</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2 bed 1.5 bath 100 </a:t>
            </a:r>
            <a:r>
              <a:rPr lang="en-US" sz="1400" dirty="0" err="1">
                <a:latin typeface="Arial Narrow" panose="020B0606020202030204" pitchFamily="34" charset="0"/>
                <a:ea typeface="Calibri" panose="020F0502020204030204" pitchFamily="34" charset="0"/>
                <a:cs typeface="Calibri" panose="020F0502020204030204" pitchFamily="34" charset="0"/>
              </a:rPr>
              <a:t>sq.m</a:t>
            </a:r>
            <a:r>
              <a:rPr lang="en-US" sz="1400" dirty="0">
                <a:latin typeface="Arial Narrow" panose="020B0606020202030204" pitchFamily="34" charset="0"/>
                <a:ea typeface="Calibri" panose="020F0502020204030204" pitchFamily="34" charset="0"/>
                <a:cs typeface="Calibri" panose="020F0502020204030204" pitchFamily="34" charset="0"/>
              </a:rPr>
              <a:t>.</a:t>
            </a: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500 EUR per month</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Old-styled Bulgarian house in a great location</a:t>
            </a: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Won’t last! Available June 1</a:t>
            </a:r>
            <a:r>
              <a:rPr lang="en-US" sz="1400" baseline="30000" dirty="0">
                <a:latin typeface="Arial Narrow" panose="020B0606020202030204" pitchFamily="34" charset="0"/>
                <a:ea typeface="Calibri" panose="020F0502020204030204" pitchFamily="34" charset="0"/>
                <a:cs typeface="Calibri" panose="020F0502020204030204" pitchFamily="34" charset="0"/>
              </a:rPr>
              <a:t>st</a:t>
            </a:r>
            <a:r>
              <a:rPr lang="en-US" sz="1400" dirty="0">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Contact Maria Ivanova @ (359-886-222)</a:t>
            </a: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About Villa </a:t>
            </a:r>
            <a:r>
              <a:rPr lang="en-US" sz="1400" dirty="0" err="1">
                <a:latin typeface="Arial Narrow" panose="020B0606020202030204" pitchFamily="34" charset="0"/>
                <a:ea typeface="Calibri" panose="020F0502020204030204" pitchFamily="34" charset="0"/>
                <a:cs typeface="Calibri" panose="020F0502020204030204" pitchFamily="34" charset="0"/>
              </a:rPr>
              <a:t>Roza</a:t>
            </a:r>
            <a:r>
              <a:rPr lang="en-US" sz="1400" dirty="0">
                <a:latin typeface="Arial Narrow" panose="020B0606020202030204" pitchFamily="34" charset="0"/>
                <a:ea typeface="Calibri" panose="020F0502020204030204" pitchFamily="34" charset="0"/>
                <a:cs typeface="Calibri" panose="020F0502020204030204" pitchFamily="34" charset="0"/>
              </a:rPr>
              <a:t>:</a:t>
            </a: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Private, but centrally located, historic Villa </a:t>
            </a:r>
            <a:r>
              <a:rPr lang="en-US" sz="1400" dirty="0" err="1">
                <a:latin typeface="Arial Narrow" panose="020B0606020202030204" pitchFamily="34" charset="0"/>
                <a:ea typeface="Calibri" panose="020F0502020204030204" pitchFamily="34" charset="0"/>
                <a:cs typeface="Calibri" panose="020F0502020204030204" pitchFamily="34" charset="0"/>
              </a:rPr>
              <a:t>Roza</a:t>
            </a:r>
            <a:r>
              <a:rPr lang="en-US" sz="1400" dirty="0">
                <a:latin typeface="Arial Narrow" panose="020B0606020202030204" pitchFamily="34" charset="0"/>
                <a:ea typeface="Calibri" panose="020F0502020204030204" pitchFamily="34" charset="0"/>
                <a:cs typeface="Calibri" panose="020F0502020204030204" pitchFamily="34" charset="0"/>
              </a:rPr>
              <a:t> is just moments from fine dining, shopping and public transportation. Enjoy the beauty of nature and the culture of the vibrant neighborhood.</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0355D89B-A992-1602-2A70-FBCEE0B27FBF}"/>
              </a:ext>
            </a:extLst>
          </p:cNvPr>
          <p:cNvCxnSpPr/>
          <p:nvPr/>
        </p:nvCxnSpPr>
        <p:spPr>
          <a:xfrm>
            <a:off x="5859624" y="1436913"/>
            <a:ext cx="0" cy="49532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383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C0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EXERCISES</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spreadsheets, 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3" name="Google Shape;105;p2">
            <a:extLst>
              <a:ext uri="{FF2B5EF4-FFF2-40B4-BE49-F238E27FC236}">
                <a16:creationId xmlns:a16="http://schemas.microsoft.com/office/drawing/2014/main" id="{909B2203-119E-CCA6-4C1B-FB16E016C2E3}"/>
              </a:ext>
            </a:extLst>
          </p:cNvPr>
          <p:cNvSpPr txBox="1">
            <a:spLocks/>
          </p:cNvSpPr>
          <p:nvPr/>
        </p:nvSpPr>
        <p:spPr>
          <a:xfrm>
            <a:off x="3377682" y="1473735"/>
            <a:ext cx="5654352" cy="52990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nSpc>
                <a:spcPct val="100000"/>
              </a:lnSpc>
              <a:spcBef>
                <a:spcPts val="0"/>
              </a:spcBef>
              <a:spcAft>
                <a:spcPts val="600"/>
              </a:spcAft>
            </a:pPr>
            <a:r>
              <a:rPr lang="en-US" sz="4800" dirty="0">
                <a:solidFill>
                  <a:schemeClr val="accent4"/>
                </a:solidFill>
                <a:latin typeface="Franklin Gothic Book" panose="020B0503020102020204" pitchFamily="34" charset="0"/>
                <a:ea typeface="Calibri" panose="020F0502020204030204" pitchFamily="34" charset="0"/>
                <a:cs typeface="Calibri" panose="020F0502020204030204" pitchFamily="34" charset="0"/>
              </a:rPr>
              <a:t>FOR RENT</a:t>
            </a:r>
          </a:p>
          <a:p>
            <a:pPr>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1000 Villa </a:t>
            </a:r>
            <a:r>
              <a:rPr lang="en-US" sz="1400" dirty="0" err="1">
                <a:latin typeface="Arial Narrow" panose="020B0606020202030204" pitchFamily="34" charset="0"/>
                <a:ea typeface="Calibri" panose="020F0502020204030204" pitchFamily="34" charset="0"/>
                <a:cs typeface="Calibri" panose="020F0502020204030204" pitchFamily="34" charset="0"/>
              </a:rPr>
              <a:t>Roza</a:t>
            </a:r>
            <a:r>
              <a:rPr lang="en-US" sz="1400" dirty="0">
                <a:latin typeface="Arial Narrow" panose="020B0606020202030204" pitchFamily="34" charset="0"/>
                <a:ea typeface="Calibri" panose="020F0502020204030204" pitchFamily="34" charset="0"/>
                <a:cs typeface="Calibri" panose="020F0502020204030204" pitchFamily="34" charset="0"/>
              </a:rPr>
              <a:t> 15, Magnolia Str.</a:t>
            </a:r>
          </a:p>
          <a:p>
            <a:pPr>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2 bed 1.5 bath 100 </a:t>
            </a:r>
            <a:r>
              <a:rPr lang="en-US" sz="1400" dirty="0" err="1">
                <a:latin typeface="Arial Narrow" panose="020B0606020202030204" pitchFamily="34" charset="0"/>
                <a:ea typeface="Calibri" panose="020F0502020204030204" pitchFamily="34" charset="0"/>
                <a:cs typeface="Calibri" panose="020F0502020204030204" pitchFamily="34" charset="0"/>
              </a:rPr>
              <a:t>sq.m</a:t>
            </a:r>
            <a:r>
              <a:rPr lang="en-US" sz="1400" dirty="0">
                <a:latin typeface="Arial Narrow" panose="020B0606020202030204" pitchFamily="34" charset="0"/>
                <a:ea typeface="Calibri" panose="020F0502020204030204" pitchFamily="34" charset="0"/>
                <a:cs typeface="Calibri" panose="020F0502020204030204" pitchFamily="34" charset="0"/>
              </a:rPr>
              <a:t>.</a:t>
            </a:r>
          </a:p>
          <a:p>
            <a:pPr>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500 EUR per month</a:t>
            </a:r>
          </a:p>
          <a:p>
            <a:pPr>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Old-styled Bulgarian house in a great location</a:t>
            </a:r>
          </a:p>
          <a:p>
            <a:pPr>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Won’t last! Available June 1</a:t>
            </a:r>
            <a:r>
              <a:rPr lang="en-US" sz="1400" baseline="30000" dirty="0">
                <a:latin typeface="Arial Narrow" panose="020B0606020202030204" pitchFamily="34" charset="0"/>
                <a:ea typeface="Calibri" panose="020F0502020204030204" pitchFamily="34" charset="0"/>
                <a:cs typeface="Calibri" panose="020F0502020204030204" pitchFamily="34" charset="0"/>
              </a:rPr>
              <a:t>st</a:t>
            </a:r>
            <a:r>
              <a:rPr lang="en-US" sz="1400" dirty="0">
                <a:latin typeface="Arial Narrow" panose="020B0606020202030204" pitchFamily="34" charset="0"/>
                <a:ea typeface="Calibri" panose="020F0502020204030204" pitchFamily="34" charset="0"/>
                <a:cs typeface="Calibri" panose="020F0502020204030204" pitchFamily="34" charset="0"/>
              </a:rPr>
              <a:t> </a:t>
            </a:r>
          </a:p>
          <a:p>
            <a:pPr>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Contact Maria Ivanova @ (359-886-222)</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400" dirty="0">
                <a:latin typeface="Arial Narrow" panose="020B0606020202030204" pitchFamily="34" charset="0"/>
                <a:ea typeface="Calibri" panose="020F0502020204030204" pitchFamily="34" charset="0"/>
                <a:cs typeface="Calibri" panose="020F0502020204030204" pitchFamily="34" charset="0"/>
              </a:rPr>
              <a:t>About Villa </a:t>
            </a:r>
            <a:r>
              <a:rPr lang="en-US" sz="1400" dirty="0" err="1">
                <a:latin typeface="Arial Narrow" panose="020B0606020202030204" pitchFamily="34" charset="0"/>
                <a:ea typeface="Calibri" panose="020F0502020204030204" pitchFamily="34" charset="0"/>
                <a:cs typeface="Calibri" panose="020F0502020204030204" pitchFamily="34" charset="0"/>
              </a:rPr>
              <a:t>Roza</a:t>
            </a:r>
            <a:r>
              <a:rPr lang="en-US" sz="1400" dirty="0">
                <a:latin typeface="Arial Narrow" panose="020B0606020202030204" pitchFamily="34" charset="0"/>
                <a:ea typeface="Calibri" panose="020F0502020204030204" pitchFamily="34" charset="0"/>
                <a:cs typeface="Calibri" panose="020F0502020204030204" pitchFamily="34" charset="0"/>
              </a:rPr>
              <a:t>:</a:t>
            </a:r>
          </a:p>
          <a:p>
            <a:pPr algn="just">
              <a:lnSpc>
                <a:spcPct val="100000"/>
              </a:lnSpc>
              <a:spcBef>
                <a:spcPts val="0"/>
              </a:spcBef>
              <a:spcAft>
                <a:spcPts val="600"/>
              </a:spcAft>
            </a:pPr>
            <a:r>
              <a:rPr lang="en-US" sz="1400" i="1" dirty="0">
                <a:latin typeface="Arial Narrow" panose="020B0606020202030204" pitchFamily="34" charset="0"/>
                <a:ea typeface="Calibri" panose="020F0502020204030204" pitchFamily="34" charset="0"/>
                <a:cs typeface="Calibri" panose="020F0502020204030204" pitchFamily="34" charset="0"/>
              </a:rPr>
              <a:t>Private, but centrally located, historic Villa </a:t>
            </a:r>
            <a:r>
              <a:rPr lang="en-US" sz="1400" i="1" dirty="0" err="1">
                <a:latin typeface="Arial Narrow" panose="020B0606020202030204" pitchFamily="34" charset="0"/>
                <a:ea typeface="Calibri" panose="020F0502020204030204" pitchFamily="34" charset="0"/>
                <a:cs typeface="Calibri" panose="020F0502020204030204" pitchFamily="34" charset="0"/>
              </a:rPr>
              <a:t>Roza</a:t>
            </a:r>
            <a:r>
              <a:rPr lang="en-US" sz="1400" i="1" dirty="0">
                <a:latin typeface="Arial Narrow" panose="020B0606020202030204" pitchFamily="34" charset="0"/>
                <a:ea typeface="Calibri" panose="020F0502020204030204" pitchFamily="34" charset="0"/>
                <a:cs typeface="Calibri" panose="020F0502020204030204" pitchFamily="34" charset="0"/>
              </a:rPr>
              <a:t> is just moments from fine dining, shopping and public transportation. Enjoy the beauty of nature and the culture of the vibrant neighborhood.</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898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spreadsheets (basic level)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Microsoft Excel / Google spreadsheets are popular tools for managing data and performing data analysis. They are is used for generating analytical reports, business insights, and storing operational records. To perform simple calculations or analyses on data, we need formulas.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Even simple spreadsheet formulas allow us to manipulate string, number, and date data fields. Furthermore, you can use if-else statements, find and replace, mathematics and trigonometry, finance, logical, and engineering formulas.</a:t>
            </a:r>
          </a:p>
          <a:p>
            <a:pPr marL="50800" indent="0" algn="just">
              <a:lnSpc>
                <a:spcPct val="100000"/>
              </a:lnSpc>
              <a:spcBef>
                <a:spcPts val="0"/>
              </a:spcBef>
              <a:spcAft>
                <a:spcPts val="600"/>
              </a:spcAft>
            </a:pPr>
            <a:endParaRPr lang="en-US" sz="16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What is a formula bar in MS Excel?</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Excel formula bar is a special toolbar at the top of the Excel worksheet window, labeled with function symbol (</a:t>
            </a:r>
            <a:r>
              <a:rPr lang="en-US" sz="1600" dirty="0" err="1">
                <a:latin typeface="Arial Narrow" panose="020B0606020202030204" pitchFamily="34" charset="0"/>
                <a:ea typeface="Calibri" panose="020F0502020204030204" pitchFamily="34" charset="0"/>
                <a:cs typeface="Calibri" panose="020F0502020204030204" pitchFamily="34" charset="0"/>
              </a:rPr>
              <a:t>fx</a:t>
            </a:r>
            <a:r>
              <a:rPr lang="en-US" sz="1600" dirty="0">
                <a:latin typeface="Arial Narrow" panose="020B0606020202030204" pitchFamily="34" charset="0"/>
                <a:ea typeface="Calibri" panose="020F0502020204030204" pitchFamily="34" charset="0"/>
                <a:cs typeface="Calibri" panose="020F0502020204030204" pitchFamily="34" charset="0"/>
              </a:rPr>
              <a:t>). You can use it to enter a new formula or copy an existing one.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formula bar comes very handy when you are dealing with a pretty long formula, and you want to view it entirely without overlaying the contents of the neighbor cells.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formula bar gets activated as soon as you type an equal sign in any cell or click anywhere within the bar.</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a:t>
            </a:r>
            <a:r>
              <a:rPr lang="en-US" b="1" i="0" strike="noStrike" cap="none" dirty="0">
                <a:solidFill>
                  <a:schemeClr val="lt1"/>
                </a:solidFill>
                <a:latin typeface="Gadugi" panose="020B0502040204020203" pitchFamily="34" charset="0"/>
                <a:ea typeface="Gadugi" panose="020B0502040204020203" pitchFamily="34" charset="0"/>
                <a:sym typeface="Candara"/>
              </a:rPr>
              <a:t>spreadsheets</a:t>
            </a:r>
            <a:r>
              <a:rPr lang="en-US" i="0" strike="noStrike" cap="none" dirty="0">
                <a:solidFill>
                  <a:schemeClr val="lt1"/>
                </a:solidFill>
                <a:latin typeface="Gadugi" panose="020B0502040204020203" pitchFamily="34" charset="0"/>
                <a:ea typeface="Gadugi" panose="020B0502040204020203" pitchFamily="34" charset="0"/>
                <a:sym typeface="Candara"/>
              </a:rPr>
              <a:t>,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390040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29578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spreadsheets (basic level)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There are multiple ways to add formulas: </a:t>
            </a:r>
          </a:p>
          <a:p>
            <a:pPr marL="336550" indent="-285750" algn="just">
              <a:lnSpc>
                <a:spcPct val="100000"/>
              </a:lnSpc>
              <a:spcBef>
                <a:spcPts val="0"/>
              </a:spcBef>
              <a:spcAft>
                <a:spcPts val="600"/>
              </a:spcAft>
              <a:buFont typeface="Arial" panose="020B0604020202020204" pitchFamily="34" charset="0"/>
              <a:buChar char="•"/>
            </a:pPr>
            <a:r>
              <a:rPr lang="en-US" sz="1600" b="1" dirty="0">
                <a:latin typeface="Arial Narrow" panose="020B0606020202030204" pitchFamily="34" charset="0"/>
                <a:ea typeface="Calibri" panose="020F0502020204030204" pitchFamily="34" charset="0"/>
                <a:cs typeface="Calibri" panose="020F0502020204030204" pitchFamily="34" charset="0"/>
              </a:rPr>
              <a:t>Dragging down the fill handle</a:t>
            </a:r>
            <a:r>
              <a:rPr lang="en-US" sz="1600" dirty="0">
                <a:latin typeface="Arial Narrow" panose="020B0606020202030204" pitchFamily="34" charset="0"/>
                <a:ea typeface="Calibri" panose="020F0502020204030204" pitchFamily="34" charset="0"/>
                <a:cs typeface="Calibri" panose="020F0502020204030204" pitchFamily="34" charset="0"/>
              </a:rPr>
              <a:t>: when you select the cell, you will see the small green box at the bottom right. It is called a fill handle. Click and hold the fill handle and drag it down to the last row. </a:t>
            </a:r>
          </a:p>
          <a:p>
            <a:pPr marL="336550" indent="-285750" algn="just">
              <a:lnSpc>
                <a:spcPct val="100000"/>
              </a:lnSpc>
              <a:spcBef>
                <a:spcPts val="0"/>
              </a:spcBef>
              <a:spcAft>
                <a:spcPts val="600"/>
              </a:spcAft>
              <a:buFont typeface="Arial" panose="020B0604020202020204" pitchFamily="34" charset="0"/>
              <a:buChar char="•"/>
            </a:pPr>
            <a:r>
              <a:rPr lang="en-US" sz="1600" b="1" dirty="0">
                <a:latin typeface="Arial Narrow" panose="020B0606020202030204" pitchFamily="34" charset="0"/>
                <a:ea typeface="Calibri" panose="020F0502020204030204" pitchFamily="34" charset="0"/>
                <a:cs typeface="Calibri" panose="020F0502020204030204" pitchFamily="34" charset="0"/>
              </a:rPr>
              <a:t>Double click the fill handle: </a:t>
            </a:r>
            <a:r>
              <a:rPr lang="en-US" sz="1600" dirty="0">
                <a:latin typeface="Arial Narrow" panose="020B0606020202030204" pitchFamily="34" charset="0"/>
                <a:ea typeface="Calibri" panose="020F0502020204030204" pitchFamily="34" charset="0"/>
                <a:cs typeface="Calibri" panose="020F0502020204030204" pitchFamily="34" charset="0"/>
              </a:rPr>
              <a:t>select the cell with the formula and double click the fill handle. Within seconds it will apply the formula to the entire column. </a:t>
            </a:r>
          </a:p>
          <a:p>
            <a:pPr marL="336550" indent="-285750" algn="just">
              <a:lnSpc>
                <a:spcPct val="100000"/>
              </a:lnSpc>
              <a:spcBef>
                <a:spcPts val="0"/>
              </a:spcBef>
              <a:spcAft>
                <a:spcPts val="600"/>
              </a:spcAft>
              <a:buFont typeface="Arial" panose="020B0604020202020204" pitchFamily="34" charset="0"/>
              <a:buChar char="•"/>
            </a:pPr>
            <a:r>
              <a:rPr lang="en-US" sz="1600" b="1" dirty="0">
                <a:latin typeface="Arial Narrow" panose="020B0606020202030204" pitchFamily="34" charset="0"/>
                <a:ea typeface="Calibri" panose="020F0502020204030204" pitchFamily="34" charset="0"/>
                <a:cs typeface="Calibri" panose="020F0502020204030204" pitchFamily="34" charset="0"/>
              </a:rPr>
              <a:t>Shortcut</a:t>
            </a:r>
            <a:r>
              <a:rPr lang="en-US" sz="1600" dirty="0">
                <a:latin typeface="Arial Narrow" panose="020B0606020202030204" pitchFamily="34" charset="0"/>
                <a:ea typeface="Calibri" panose="020F0502020204030204" pitchFamily="34" charset="0"/>
                <a:cs typeface="Calibri" panose="020F0502020204030204" pitchFamily="34" charset="0"/>
              </a:rPr>
              <a:t>: select the cell with the formula and the empty cells below it. Press CTRL + D to apply the formula. </a:t>
            </a:r>
          </a:p>
          <a:p>
            <a:pPr marL="336550" indent="-285750" algn="just">
              <a:lnSpc>
                <a:spcPct val="100000"/>
              </a:lnSpc>
              <a:spcBef>
                <a:spcPts val="0"/>
              </a:spcBef>
              <a:spcAft>
                <a:spcPts val="600"/>
              </a:spcAft>
              <a:buFont typeface="Arial" panose="020B0604020202020204" pitchFamily="34" charset="0"/>
              <a:buChar char="•"/>
            </a:pPr>
            <a:r>
              <a:rPr lang="en-US" sz="1600" b="1" dirty="0">
                <a:latin typeface="Arial Narrow" panose="020B0606020202030204" pitchFamily="34" charset="0"/>
                <a:ea typeface="Calibri" panose="020F0502020204030204" pitchFamily="34" charset="0"/>
                <a:cs typeface="Calibri" panose="020F0502020204030204" pitchFamily="34" charset="0"/>
              </a:rPr>
              <a:t>Copy-pasting: </a:t>
            </a:r>
            <a:r>
              <a:rPr lang="en-US" sz="1600" dirty="0">
                <a:latin typeface="Arial Narrow" panose="020B0606020202030204" pitchFamily="34" charset="0"/>
                <a:ea typeface="Calibri" panose="020F0502020204030204" pitchFamily="34" charset="0"/>
                <a:cs typeface="Calibri" panose="020F0502020204030204" pitchFamily="34" charset="0"/>
              </a:rPr>
              <a:t>copy the cell with the formula (CTRL + C), select the empty rows in a column, and paste it (CTRL + V). </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a:t>
            </a:r>
            <a:r>
              <a:rPr lang="en-US" b="1" i="0" strike="noStrike" cap="none" dirty="0">
                <a:solidFill>
                  <a:schemeClr val="lt1"/>
                </a:solidFill>
                <a:latin typeface="Gadugi" panose="020B0502040204020203" pitchFamily="34" charset="0"/>
                <a:ea typeface="Gadugi" panose="020B0502040204020203" pitchFamily="34" charset="0"/>
                <a:sym typeface="Candara"/>
              </a:rPr>
              <a:t>spreadsheets</a:t>
            </a:r>
            <a:r>
              <a:rPr lang="en-US" i="0" strike="noStrike" cap="none" dirty="0">
                <a:solidFill>
                  <a:schemeClr val="lt1"/>
                </a:solidFill>
                <a:latin typeface="Gadugi" panose="020B0502040204020203" pitchFamily="34" charset="0"/>
                <a:ea typeface="Gadugi" panose="020B0502040204020203" pitchFamily="34" charset="0"/>
                <a:sym typeface="Candara"/>
              </a:rPr>
              <a:t>,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3488536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391886" y="1334278"/>
            <a:ext cx="4907903" cy="27058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Basic Formulas in MS Excel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1. SUM</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SUM() formula performs addition on selected cells. It works on cells containing numerical values and requires two or more cells.  </a:t>
            </a:r>
            <a:r>
              <a:rPr lang="en-US" sz="1600" i="1" dirty="0">
                <a:latin typeface="Arial Narrow" panose="020B0606020202030204" pitchFamily="34" charset="0"/>
                <a:ea typeface="Calibri" panose="020F0502020204030204" pitchFamily="34" charset="0"/>
                <a:cs typeface="Calibri" panose="020F0502020204030204" pitchFamily="34" charset="0"/>
              </a:rPr>
              <a:t>Example: =SUM(C2:C5)</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Apply the SUM formula to a range of cells from C2 to C5 and storing the result on C6. It will add 24, 23, 21, and 31. You can also apply this formula to multiple columns.</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a:t>
            </a:r>
            <a:r>
              <a:rPr lang="en-US" b="1" i="0" strike="noStrike" cap="none" dirty="0">
                <a:solidFill>
                  <a:schemeClr val="lt1"/>
                </a:solidFill>
                <a:latin typeface="Gadugi" panose="020B0502040204020203" pitchFamily="34" charset="0"/>
                <a:ea typeface="Gadugi" panose="020B0502040204020203" pitchFamily="34" charset="0"/>
                <a:sym typeface="Candara"/>
              </a:rPr>
              <a:t>spreadsheets</a:t>
            </a:r>
            <a:r>
              <a:rPr lang="en-US" i="0" strike="noStrike" cap="none" dirty="0">
                <a:solidFill>
                  <a:schemeClr val="lt1"/>
                </a:solidFill>
                <a:latin typeface="Gadugi" panose="020B0502040204020203" pitchFamily="34" charset="0"/>
                <a:ea typeface="Gadugi" panose="020B0502040204020203" pitchFamily="34" charset="0"/>
                <a:sym typeface="Candara"/>
              </a:rPr>
              <a:t>,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descr="Excel SUM">
            <a:extLst>
              <a:ext uri="{FF2B5EF4-FFF2-40B4-BE49-F238E27FC236}">
                <a16:creationId xmlns:a16="http://schemas.microsoft.com/office/drawing/2014/main" id="{D013FD16-133D-7BEF-5000-F3F013D43D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886" y="4264978"/>
            <a:ext cx="4907903" cy="2391726"/>
          </a:xfrm>
          <a:prstGeom prst="rect">
            <a:avLst/>
          </a:prstGeom>
          <a:noFill/>
          <a:ln>
            <a:noFill/>
          </a:ln>
        </p:spPr>
      </p:pic>
      <p:sp>
        <p:nvSpPr>
          <p:cNvPr id="8" name="Google Shape;105;p2">
            <a:extLst>
              <a:ext uri="{FF2B5EF4-FFF2-40B4-BE49-F238E27FC236}">
                <a16:creationId xmlns:a16="http://schemas.microsoft.com/office/drawing/2014/main" id="{C794C386-0E05-5637-ABA8-8BBE0439FC96}"/>
              </a:ext>
            </a:extLst>
          </p:cNvPr>
          <p:cNvSpPr txBox="1">
            <a:spLocks/>
          </p:cNvSpPr>
          <p:nvPr/>
        </p:nvSpPr>
        <p:spPr>
          <a:xfrm>
            <a:off x="5442857" y="1334277"/>
            <a:ext cx="4907903" cy="27991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2. MIN and MAX</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The MIN() formula requires a range of cells, and it returns the minimum value. For example, we want to display the minimum weight among all athletes on the E6 cell. The MIN formula will search for the minimum value and show 60. </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Example: =MIN(E2:E5). The MAX() formula is the opposite of MIN(). It will return the maximum value from the selected range of cells.</a:t>
            </a: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E7311F72-3E0A-B59F-14C2-76049DCEEF8E}"/>
              </a:ext>
            </a:extLst>
          </p:cNvPr>
          <p:cNvCxnSpPr/>
          <p:nvPr/>
        </p:nvCxnSpPr>
        <p:spPr>
          <a:xfrm>
            <a:off x="5421086" y="1436914"/>
            <a:ext cx="0" cy="528456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xcel MIN">
            <a:extLst>
              <a:ext uri="{FF2B5EF4-FFF2-40B4-BE49-F238E27FC236}">
                <a16:creationId xmlns:a16="http://schemas.microsoft.com/office/drawing/2014/main" id="{C379D144-8F54-2A54-F235-69A3B71CD7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8812" y="4264978"/>
            <a:ext cx="5468591" cy="2391726"/>
          </a:xfrm>
          <a:prstGeom prst="rect">
            <a:avLst/>
          </a:prstGeom>
          <a:noFill/>
          <a:ln>
            <a:noFill/>
          </a:ln>
        </p:spPr>
      </p:pic>
    </p:spTree>
    <p:extLst>
      <p:ext uri="{BB962C8B-B14F-4D97-AF65-F5344CB8AC3E}">
        <p14:creationId xmlns:p14="http://schemas.microsoft.com/office/powerpoint/2010/main" val="2164960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391886" y="1334278"/>
            <a:ext cx="4907903" cy="29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Basic Formulas in MS Excel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3. AVARAGE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AVERAGE() formula calculates the average of selected cells. You can provide a range of cells (C2:C5) or select individual cells (C2, C3, C5).</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To calculate the average of athletes, we will select the age column, apply the average formula, and return the result to the C7 cell. It will sum up the total values in the selected cells and divide them by 4.</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a:t>
            </a:r>
            <a:r>
              <a:rPr lang="en-US" b="1" i="0" strike="noStrike" cap="none" dirty="0">
                <a:solidFill>
                  <a:schemeClr val="lt1"/>
                </a:solidFill>
                <a:latin typeface="Gadugi" panose="020B0502040204020203" pitchFamily="34" charset="0"/>
                <a:ea typeface="Gadugi" panose="020B0502040204020203" pitchFamily="34" charset="0"/>
                <a:sym typeface="Candara"/>
              </a:rPr>
              <a:t>spreadsheets</a:t>
            </a:r>
            <a:r>
              <a:rPr lang="en-US" i="0" strike="noStrike" cap="none" dirty="0">
                <a:solidFill>
                  <a:schemeClr val="lt1"/>
                </a:solidFill>
                <a:latin typeface="Gadugi" panose="020B0502040204020203" pitchFamily="34" charset="0"/>
                <a:ea typeface="Gadugi" panose="020B0502040204020203" pitchFamily="34" charset="0"/>
                <a:sym typeface="Candara"/>
              </a:rPr>
              <a:t>,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C794C386-0E05-5637-ABA8-8BBE0439FC96}"/>
              </a:ext>
            </a:extLst>
          </p:cNvPr>
          <p:cNvSpPr txBox="1">
            <a:spLocks/>
          </p:cNvSpPr>
          <p:nvPr/>
        </p:nvSpPr>
        <p:spPr>
          <a:xfrm>
            <a:off x="5442857" y="1334278"/>
            <a:ext cx="4907903" cy="27058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4. COUNT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COUNT() formula counts the total number of selected cells. It will not count the blank cells and different data formats other than numeric.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We will count the total number of athlete weights, and it will return 4, as we don’t have missing values or strings. </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E7311F72-3E0A-B59F-14C2-76049DCEEF8E}"/>
              </a:ext>
            </a:extLst>
          </p:cNvPr>
          <p:cNvCxnSpPr/>
          <p:nvPr/>
        </p:nvCxnSpPr>
        <p:spPr>
          <a:xfrm>
            <a:off x="5421086" y="1436914"/>
            <a:ext cx="0" cy="528456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Excel AVERAGE">
            <a:extLst>
              <a:ext uri="{FF2B5EF4-FFF2-40B4-BE49-F238E27FC236}">
                <a16:creationId xmlns:a16="http://schemas.microsoft.com/office/drawing/2014/main" id="{C8E0B76A-B57F-4471-CC69-214CA11547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298" y="4264978"/>
            <a:ext cx="5020491" cy="2456497"/>
          </a:xfrm>
          <a:prstGeom prst="rect">
            <a:avLst/>
          </a:prstGeom>
          <a:noFill/>
          <a:ln>
            <a:noFill/>
          </a:ln>
        </p:spPr>
      </p:pic>
      <p:pic>
        <p:nvPicPr>
          <p:cNvPr id="9" name="Picture 8" descr="Excel COUNT">
            <a:extLst>
              <a:ext uri="{FF2B5EF4-FFF2-40B4-BE49-F238E27FC236}">
                <a16:creationId xmlns:a16="http://schemas.microsoft.com/office/drawing/2014/main" id="{3942C635-20BF-256C-B059-DDD41908EA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4980" y="4264978"/>
            <a:ext cx="5641753" cy="2456497"/>
          </a:xfrm>
          <a:prstGeom prst="rect">
            <a:avLst/>
          </a:prstGeom>
          <a:noFill/>
          <a:ln>
            <a:noFill/>
          </a:ln>
        </p:spPr>
      </p:pic>
    </p:spTree>
    <p:extLst>
      <p:ext uri="{BB962C8B-B14F-4D97-AF65-F5344CB8AC3E}">
        <p14:creationId xmlns:p14="http://schemas.microsoft.com/office/powerpoint/2010/main" val="768152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391886" y="1334278"/>
            <a:ext cx="4907903" cy="2930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Basic Formulas in MS Excel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5. POWER</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In the beginning, we learned to add power using “^”, which is not an efficient way of applying power to a cell. Instead, we recommended using the POWER() formula to square, cube, or apply any raise to power to your cell.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In our case, we have divided D2 by 100 to get height in meters and squared it by using the POWER formula with the second argument as 2. </a:t>
            </a:r>
            <a:r>
              <a:rPr lang="en-US" sz="1600" i="1" dirty="0">
                <a:latin typeface="Arial Narrow" panose="020B0606020202030204" pitchFamily="34" charset="0"/>
                <a:ea typeface="Calibri" panose="020F0502020204030204" pitchFamily="34" charset="0"/>
                <a:cs typeface="Calibri" panose="020F0502020204030204" pitchFamily="34" charset="0"/>
              </a:rPr>
              <a:t>Example: =POWER(D2/100,2)</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a:t>
            </a:r>
            <a:r>
              <a:rPr lang="en-US" b="1" i="0" strike="noStrike" cap="none" dirty="0">
                <a:solidFill>
                  <a:schemeClr val="lt1"/>
                </a:solidFill>
                <a:latin typeface="Gadugi" panose="020B0502040204020203" pitchFamily="34" charset="0"/>
                <a:ea typeface="Gadugi" panose="020B0502040204020203" pitchFamily="34" charset="0"/>
                <a:sym typeface="Candara"/>
              </a:rPr>
              <a:t>spreadsheets</a:t>
            </a:r>
            <a:r>
              <a:rPr lang="en-US" i="0" strike="noStrike" cap="none" dirty="0">
                <a:solidFill>
                  <a:schemeClr val="lt1"/>
                </a:solidFill>
                <a:latin typeface="Gadugi" panose="020B0502040204020203" pitchFamily="34" charset="0"/>
                <a:ea typeface="Gadugi" panose="020B0502040204020203" pitchFamily="34" charset="0"/>
                <a:sym typeface="Candara"/>
              </a:rPr>
              <a:t>,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C794C386-0E05-5637-ABA8-8BBE0439FC96}"/>
              </a:ext>
            </a:extLst>
          </p:cNvPr>
          <p:cNvSpPr txBox="1">
            <a:spLocks/>
          </p:cNvSpPr>
          <p:nvPr/>
        </p:nvSpPr>
        <p:spPr>
          <a:xfrm>
            <a:off x="5442857" y="1334278"/>
            <a:ext cx="4907903" cy="27058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6. CEILING and FLOOR</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CEILING() formula rounds a number up to the nearest given multiple. In our case, we will round 3.24 up to a multiple of 1 and get 4. If the multiple is 5, it will round up the number 3.24 to 5. </a:t>
            </a:r>
            <a:r>
              <a:rPr lang="en-US" sz="1600" i="1" dirty="0">
                <a:latin typeface="Arial Narrow" panose="020B0606020202030204" pitchFamily="34" charset="0"/>
                <a:ea typeface="Calibri" panose="020F0502020204030204" pitchFamily="34" charset="0"/>
                <a:cs typeface="Calibri" panose="020F0502020204030204" pitchFamily="34" charset="0"/>
              </a:rPr>
              <a:t>Example: =CEILING(F2,1)</a:t>
            </a:r>
          </a:p>
        </p:txBody>
      </p:sp>
      <p:cxnSp>
        <p:nvCxnSpPr>
          <p:cNvPr id="10" name="Straight Connector 9">
            <a:extLst>
              <a:ext uri="{FF2B5EF4-FFF2-40B4-BE49-F238E27FC236}">
                <a16:creationId xmlns:a16="http://schemas.microsoft.com/office/drawing/2014/main" id="{E7311F72-3E0A-B59F-14C2-76049DCEEF8E}"/>
              </a:ext>
            </a:extLst>
          </p:cNvPr>
          <p:cNvCxnSpPr/>
          <p:nvPr/>
        </p:nvCxnSpPr>
        <p:spPr>
          <a:xfrm>
            <a:off x="5421086" y="1436914"/>
            <a:ext cx="0" cy="5284561"/>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Excel POWER">
            <a:extLst>
              <a:ext uri="{FF2B5EF4-FFF2-40B4-BE49-F238E27FC236}">
                <a16:creationId xmlns:a16="http://schemas.microsoft.com/office/drawing/2014/main" id="{7F39F962-8C66-7632-9CF3-8CD0FB782E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755" y="4274677"/>
            <a:ext cx="5122240" cy="2446798"/>
          </a:xfrm>
          <a:prstGeom prst="rect">
            <a:avLst/>
          </a:prstGeom>
          <a:noFill/>
          <a:ln>
            <a:noFill/>
          </a:ln>
        </p:spPr>
      </p:pic>
      <p:pic>
        <p:nvPicPr>
          <p:cNvPr id="13" name="Picture 12" descr="Excel CEILING">
            <a:extLst>
              <a:ext uri="{FF2B5EF4-FFF2-40B4-BE49-F238E27FC236}">
                <a16:creationId xmlns:a16="http://schemas.microsoft.com/office/drawing/2014/main" id="{E5144D7B-7E8B-B60E-A4B9-940F8E4671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4196" y="4264978"/>
            <a:ext cx="5525885" cy="2456497"/>
          </a:xfrm>
          <a:prstGeom prst="rect">
            <a:avLst/>
          </a:prstGeom>
          <a:noFill/>
          <a:ln>
            <a:noFill/>
          </a:ln>
        </p:spPr>
      </p:pic>
    </p:spTree>
    <p:extLst>
      <p:ext uri="{BB962C8B-B14F-4D97-AF65-F5344CB8AC3E}">
        <p14:creationId xmlns:p14="http://schemas.microsoft.com/office/powerpoint/2010/main" val="364517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1474237"/>
            <a:ext cx="11215396" cy="4678243"/>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Project Aims:</a:t>
            </a:r>
          </a:p>
        </p:txBody>
      </p:sp>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sp>
        <p:nvSpPr>
          <p:cNvPr id="2" name="Google Shape;105;p2">
            <a:extLst>
              <a:ext uri="{FF2B5EF4-FFF2-40B4-BE49-F238E27FC236}">
                <a16:creationId xmlns:a16="http://schemas.microsoft.com/office/drawing/2014/main" id="{87F2E7A0-C8FB-873D-80F6-76C436CFEF41}"/>
              </a:ext>
            </a:extLst>
          </p:cNvPr>
          <p:cNvSpPr txBox="1">
            <a:spLocks/>
          </p:cNvSpPr>
          <p:nvPr/>
        </p:nvSpPr>
        <p:spPr>
          <a:xfrm>
            <a:off x="1987420" y="2407482"/>
            <a:ext cx="8098972" cy="406407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just">
              <a:lnSpc>
                <a:spcPct val="120000"/>
              </a:lnSpc>
              <a:spcBef>
                <a:spcPts val="0"/>
              </a:spcBef>
              <a:buSzPts val="2200"/>
            </a:pPr>
            <a:r>
              <a:rPr lang="en-US" sz="1600" b="1" dirty="0">
                <a:latin typeface="Arial Narrow" panose="020B0606020202030204" pitchFamily="34" charset="0"/>
                <a:ea typeface="Gadugi" panose="020B0502040204020203" pitchFamily="34" charset="0"/>
                <a:cs typeface="Candara"/>
                <a:sym typeface="Candara"/>
              </a:rPr>
              <a:t>The inDigital project is aiming at:</a:t>
            </a:r>
          </a:p>
          <a:p>
            <a:pPr marL="0" indent="0" algn="just">
              <a:lnSpc>
                <a:spcPct val="120000"/>
              </a:lnSpc>
              <a:spcBef>
                <a:spcPts val="0"/>
              </a:spcBef>
              <a:buSzPts val="2200"/>
            </a:pPr>
            <a:endParaRPr lang="en-US" sz="1600" dirty="0">
              <a:latin typeface="Arial Narrow" panose="020B0606020202030204" pitchFamily="34" charset="0"/>
              <a:ea typeface="Gadugi" panose="020B0502040204020203" pitchFamily="34" charset="0"/>
              <a:cs typeface="Candara"/>
              <a:sym typeface="Candara"/>
            </a:endParaRPr>
          </a:p>
          <a:p>
            <a:pPr indent="-457200" algn="just">
              <a:lnSpc>
                <a:spcPct val="120000"/>
              </a:lnSpc>
              <a:spcBef>
                <a:spcPts val="0"/>
              </a:spcBef>
              <a:buSzPct val="1090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Improving the skills of trainers, mentors, training organizations and NGOs to provide training to target groups, without digital skills and at risk in the labor market, including – the unemployed, people without digital skills, and youth out of education and employment;</a:t>
            </a:r>
          </a:p>
          <a:p>
            <a:pPr indent="-457200" algn="just">
              <a:lnSpc>
                <a:spcPct val="120000"/>
              </a:lnSpc>
              <a:spcBef>
                <a:spcPts val="0"/>
              </a:spcBef>
              <a:buSzPct val="1090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Increasing curricula’ flexibility for training on basic key competencies, by introducing digital tools, self-assessment methodology, and practical and game techniques to support specific target groups.</a:t>
            </a:r>
          </a:p>
          <a:p>
            <a:pPr indent="-457200" algn="just">
              <a:lnSpc>
                <a:spcPct val="120000"/>
              </a:lnSpc>
              <a:spcBef>
                <a:spcPts val="0"/>
              </a:spcBef>
              <a:buSzPts val="22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Increasing the employability of VET learners facing global challenges related to digital transformation.</a:t>
            </a:r>
          </a:p>
          <a:p>
            <a:pPr indent="-457200" algn="just">
              <a:lnSpc>
                <a:spcPct val="120000"/>
              </a:lnSpc>
              <a:spcBef>
                <a:spcPts val="0"/>
              </a:spcBef>
              <a:buSzPts val="2200"/>
              <a:buFont typeface="Wingdings" panose="05000000000000000000" pitchFamily="2" charset="2"/>
              <a:buChar char="§"/>
            </a:pPr>
            <a:r>
              <a:rPr lang="en-US" sz="1600" dirty="0">
                <a:latin typeface="Arial Narrow" panose="020B0606020202030204" pitchFamily="34" charset="0"/>
                <a:ea typeface="Gadugi" panose="020B0502040204020203" pitchFamily="34" charset="0"/>
                <a:cs typeface="Candara"/>
                <a:sym typeface="Candara"/>
              </a:rPr>
              <a:t>Encouraging interaction between educational organizations, trainers, mentors, and NGOs to benefit learners and increase the attractiveness of VET.</a:t>
            </a:r>
          </a:p>
          <a:p>
            <a:pPr marL="0" indent="0" algn="just">
              <a:lnSpc>
                <a:spcPct val="120000"/>
              </a:lnSpc>
              <a:spcBef>
                <a:spcPts val="0"/>
              </a:spcBef>
              <a:buSzPts val="2200"/>
            </a:pPr>
            <a:endParaRPr lang="en-US" sz="1600" dirty="0">
              <a:latin typeface="Arial Narrow" panose="020B0606020202030204" pitchFamily="34" charset="0"/>
              <a:ea typeface="Gadugi" panose="020B0502040204020203" pitchFamily="34" charset="0"/>
              <a:cs typeface="Candara"/>
              <a:sym typeface="Candara"/>
            </a:endParaRPr>
          </a:p>
        </p:txBody>
      </p:sp>
      <p:pic>
        <p:nvPicPr>
          <p:cNvPr id="8" name="Picture 7">
            <a:extLst>
              <a:ext uri="{FF2B5EF4-FFF2-40B4-BE49-F238E27FC236}">
                <a16:creationId xmlns:a16="http://schemas.microsoft.com/office/drawing/2014/main" id="{54120BAB-AAE7-47D2-B217-67672B76E768}"/>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Tree>
    <p:extLst>
      <p:ext uri="{BB962C8B-B14F-4D97-AF65-F5344CB8AC3E}">
        <p14:creationId xmlns:p14="http://schemas.microsoft.com/office/powerpoint/2010/main" val="200048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C0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EXERCISES</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1203959" y="1504353"/>
            <a:ext cx="9115697" cy="19937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Exercise 1:</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Enter the shown data in a spreadsheet.</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total for every month of the year.</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minimum month value.</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maximum month value. </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average value.</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spreadsheets, 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cxnSp>
        <p:nvCxnSpPr>
          <p:cNvPr id="10" name="Straight Connector 9">
            <a:extLst>
              <a:ext uri="{FF2B5EF4-FFF2-40B4-BE49-F238E27FC236}">
                <a16:creationId xmlns:a16="http://schemas.microsoft.com/office/drawing/2014/main" id="{0355D89B-A992-1602-2A70-FBCEE0B27FBF}"/>
              </a:ext>
            </a:extLst>
          </p:cNvPr>
          <p:cNvCxnSpPr>
            <a:cxnSpLocks/>
          </p:cNvCxnSpPr>
          <p:nvPr/>
        </p:nvCxnSpPr>
        <p:spPr>
          <a:xfrm>
            <a:off x="1203960" y="3429180"/>
            <a:ext cx="10149840"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D8E4620-6515-962E-4181-C12D882FE710}"/>
              </a:ext>
            </a:extLst>
          </p:cNvPr>
          <p:cNvPicPr>
            <a:picLocks noChangeAspect="1"/>
          </p:cNvPicPr>
          <p:nvPr/>
        </p:nvPicPr>
        <p:blipFill>
          <a:blip r:embed="rId4"/>
          <a:stretch>
            <a:fillRect/>
          </a:stretch>
        </p:blipFill>
        <p:spPr>
          <a:xfrm>
            <a:off x="1203960" y="3559745"/>
            <a:ext cx="10149840" cy="2265321"/>
          </a:xfrm>
          <a:prstGeom prst="rect">
            <a:avLst/>
          </a:prstGeom>
        </p:spPr>
      </p:pic>
    </p:spTree>
    <p:extLst>
      <p:ext uri="{BB962C8B-B14F-4D97-AF65-F5344CB8AC3E}">
        <p14:creationId xmlns:p14="http://schemas.microsoft.com/office/powerpoint/2010/main" val="3695115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C0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EXERCISES</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1203959" y="1504353"/>
            <a:ext cx="9115697" cy="199378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Exercise 1 - ANSWER</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Enter the shown data in a spreadsheet.</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total for every month of the year.</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minimum month value.</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maximum month value. </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Find the average value.</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spreadsheets, 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cxnSp>
        <p:nvCxnSpPr>
          <p:cNvPr id="10" name="Straight Connector 9">
            <a:extLst>
              <a:ext uri="{FF2B5EF4-FFF2-40B4-BE49-F238E27FC236}">
                <a16:creationId xmlns:a16="http://schemas.microsoft.com/office/drawing/2014/main" id="{0355D89B-A992-1602-2A70-FBCEE0B27FBF}"/>
              </a:ext>
            </a:extLst>
          </p:cNvPr>
          <p:cNvCxnSpPr>
            <a:cxnSpLocks/>
          </p:cNvCxnSpPr>
          <p:nvPr/>
        </p:nvCxnSpPr>
        <p:spPr>
          <a:xfrm>
            <a:off x="1203960" y="3419846"/>
            <a:ext cx="1014984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055A161-99A5-CC66-B8C7-BB5C62580689}"/>
              </a:ext>
            </a:extLst>
          </p:cNvPr>
          <p:cNvPicPr>
            <a:picLocks noChangeAspect="1"/>
          </p:cNvPicPr>
          <p:nvPr/>
        </p:nvPicPr>
        <p:blipFill>
          <a:blip r:embed="rId4"/>
          <a:stretch>
            <a:fillRect/>
          </a:stretch>
        </p:blipFill>
        <p:spPr>
          <a:xfrm>
            <a:off x="1203959" y="3569079"/>
            <a:ext cx="9906000" cy="2437745"/>
          </a:xfrm>
          <a:prstGeom prst="rect">
            <a:avLst/>
          </a:prstGeom>
        </p:spPr>
      </p:pic>
    </p:spTree>
    <p:extLst>
      <p:ext uri="{BB962C8B-B14F-4D97-AF65-F5344CB8AC3E}">
        <p14:creationId xmlns:p14="http://schemas.microsoft.com/office/powerpoint/2010/main" val="1113676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 (basic level)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Microsoft PowerPoint / Google Slides are slide show presentation programs. The programs use slides to convey information rich in multimedia.</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PowerPoint / Google Slide give you the ability to share your presentation with others in real time on the web. You would supply the user with a link to the presentation. After selecting the link, the user(s) will be able to follow you and your presentation online:</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Custom animation</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Add photos, videos and sound effects</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Save as a webpage</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Print presentations as handouts</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Embed YouTube videos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3965294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 (basic level)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Basic steps to use PowerPoint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first aspect to learn is PowerPoint Main Window. To facilitate the explanation, main elements are shown with numbers from 1 to 10:</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descr="components of PowerPoint window">
            <a:extLst>
              <a:ext uri="{FF2B5EF4-FFF2-40B4-BE49-F238E27FC236}">
                <a16:creationId xmlns:a16="http://schemas.microsoft.com/office/drawing/2014/main" id="{8CE440EA-50CE-EF8E-91A4-5044D5523E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67135"/>
            <a:ext cx="10178202" cy="3754340"/>
          </a:xfrm>
          <a:prstGeom prst="rect">
            <a:avLst/>
          </a:prstGeom>
          <a:noFill/>
          <a:ln>
            <a:noFill/>
          </a:ln>
        </p:spPr>
      </p:pic>
    </p:spTree>
    <p:extLst>
      <p:ext uri="{BB962C8B-B14F-4D97-AF65-F5344CB8AC3E}">
        <p14:creationId xmlns:p14="http://schemas.microsoft.com/office/powerpoint/2010/main" val="235681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29764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 (basic level)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1. Quick Access Toolbar: </a:t>
            </a:r>
            <a:r>
              <a:rPr lang="en-US" sz="1600" dirty="0">
                <a:latin typeface="Arial Narrow" panose="020B0606020202030204" pitchFamily="34" charset="0"/>
                <a:ea typeface="Calibri" panose="020F0502020204030204" pitchFamily="34" charset="0"/>
                <a:cs typeface="Calibri" panose="020F0502020204030204" pitchFamily="34" charset="0"/>
              </a:rPr>
              <a:t>allows you to customize commands to have them at hand. You only have to select it and go to "More commands".</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2. Title Bar: </a:t>
            </a:r>
            <a:r>
              <a:rPr lang="en-US" sz="1600" dirty="0">
                <a:latin typeface="Arial Narrow" panose="020B0606020202030204" pitchFamily="34" charset="0"/>
                <a:ea typeface="Calibri" panose="020F0502020204030204" pitchFamily="34" charset="0"/>
                <a:cs typeface="Calibri" panose="020F0502020204030204" pitchFamily="34" charset="0"/>
              </a:rPr>
              <a:t>shows you the name of your file and other "Suggested options" like Slide Master View. These options will vary depending on the use you give to the commands.</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3. File Tab: </a:t>
            </a:r>
            <a:r>
              <a:rPr lang="en-US" sz="1600" dirty="0">
                <a:latin typeface="Arial Narrow" panose="020B0606020202030204" pitchFamily="34" charset="0"/>
                <a:ea typeface="Calibri" panose="020F0502020204030204" pitchFamily="34" charset="0"/>
                <a:cs typeface="Calibri" panose="020F0502020204030204" pitchFamily="34" charset="0"/>
              </a:rPr>
              <a:t>you will see the Home Menu (PowerPoint backstage) by selecting it. There, you can create a new presentation, save it, print it, export it, and many other options.</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4. The Ribbon: </a:t>
            </a:r>
            <a:r>
              <a:rPr lang="en-US" sz="1600" dirty="0">
                <a:latin typeface="Arial Narrow" panose="020B0606020202030204" pitchFamily="34" charset="0"/>
                <a:ea typeface="Calibri" panose="020F0502020204030204" pitchFamily="34" charset="0"/>
                <a:cs typeface="Calibri" panose="020F0502020204030204" pitchFamily="34" charset="0"/>
              </a:rPr>
              <a:t>it's where PowerPoint tabs and tools are. These tools can also be called "commands" or “features”.</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5. More Button or Down Arrow</a:t>
            </a:r>
            <a:r>
              <a:rPr lang="en-US" sz="1600" dirty="0">
                <a:latin typeface="Arial Narrow" panose="020B0606020202030204" pitchFamily="34" charset="0"/>
                <a:ea typeface="Calibri" panose="020F0502020204030204" pitchFamily="34" charset="0"/>
                <a:cs typeface="Calibri" panose="020F0502020204030204" pitchFamily="34" charset="0"/>
              </a:rPr>
              <a:t>: these arrows allow you to view more tools or layout options in PowerPoint.</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822973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4"/>
            <a:ext cx="9479901" cy="24819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 (basic level)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6. Slides Pane: </a:t>
            </a:r>
            <a:r>
              <a:rPr lang="en-US" sz="1600" dirty="0">
                <a:latin typeface="Arial Narrow" panose="020B0606020202030204" pitchFamily="34" charset="0"/>
                <a:ea typeface="Calibri" panose="020F0502020204030204" pitchFamily="34" charset="0"/>
                <a:cs typeface="Calibri" panose="020F0502020204030204" pitchFamily="34" charset="0"/>
              </a:rPr>
              <a:t>shows your slides in thumbnail size. By right-clicking, you can access additional options for customizing each slide. Perfect for PowerPoint beginners!</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7. Slide</a:t>
            </a:r>
            <a:r>
              <a:rPr lang="en-US" sz="1600" dirty="0">
                <a:latin typeface="Arial Narrow" panose="020B0606020202030204" pitchFamily="34" charset="0"/>
                <a:ea typeface="Calibri" panose="020F0502020204030204" pitchFamily="34" charset="0"/>
                <a:cs typeface="Calibri" panose="020F0502020204030204" pitchFamily="34" charset="0"/>
              </a:rPr>
              <a:t>: PowerPoint's blank canvas and the frame to be seen when presenting the file.</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8. Placeholders: </a:t>
            </a:r>
            <a:r>
              <a:rPr lang="en-US" sz="1600" dirty="0">
                <a:latin typeface="Arial Narrow" panose="020B0606020202030204" pitchFamily="34" charset="0"/>
                <a:ea typeface="Calibri" panose="020F0502020204030204" pitchFamily="34" charset="0"/>
                <a:cs typeface="Calibri" panose="020F0502020204030204" pitchFamily="34" charset="0"/>
              </a:rPr>
              <a:t>they are dotted boxes that will store your content.</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9. Status Bar: </a:t>
            </a:r>
            <a:r>
              <a:rPr lang="en-US" sz="1600" dirty="0">
                <a:latin typeface="Arial Narrow" panose="020B0606020202030204" pitchFamily="34" charset="0"/>
                <a:ea typeface="Calibri" panose="020F0502020204030204" pitchFamily="34" charset="0"/>
                <a:cs typeface="Calibri" panose="020F0502020204030204" pitchFamily="34" charset="0"/>
              </a:rPr>
              <a:t>allows you to view the slide number, grammatical errors, speaker notes, and the comments on your file. </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10. Zoom: </a:t>
            </a:r>
            <a:r>
              <a:rPr lang="en-US" sz="1600" dirty="0">
                <a:latin typeface="Arial Narrow" panose="020B0606020202030204" pitchFamily="34" charset="0"/>
                <a:ea typeface="Calibri" panose="020F0502020204030204" pitchFamily="34" charset="0"/>
                <a:cs typeface="Calibri" panose="020F0502020204030204" pitchFamily="34" charset="0"/>
              </a:rPr>
              <a:t>allows you to enlarge or minimize your PowerPoint workspace. The range goes from 10 to 400%.</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5" name="Online Media 4" title="PowerPoint: Getting Started">
            <a:hlinkClick r:id="" action="ppaction://media"/>
            <a:extLst>
              <a:ext uri="{FF2B5EF4-FFF2-40B4-BE49-F238E27FC236}">
                <a16:creationId xmlns:a16="http://schemas.microsoft.com/office/drawing/2014/main" id="{B5DCFC29-36C4-4E7F-2B0B-59CB4276E4AE}"/>
              </a:ext>
            </a:extLst>
          </p:cNvPr>
          <p:cNvPicPr>
            <a:picLocks noRot="1" noChangeAspect="1"/>
          </p:cNvPicPr>
          <p:nvPr>
            <a:videoFile r:link="rId1"/>
          </p:nvPr>
        </p:nvPicPr>
        <p:blipFill>
          <a:blip r:embed="rId3"/>
          <a:stretch>
            <a:fillRect/>
          </a:stretch>
        </p:blipFill>
        <p:spPr>
          <a:xfrm>
            <a:off x="3461657" y="4118006"/>
            <a:ext cx="4342525" cy="2481944"/>
          </a:xfrm>
          <a:prstGeom prst="rect">
            <a:avLst/>
          </a:prstGeom>
        </p:spPr>
      </p:pic>
      <p:sp>
        <p:nvSpPr>
          <p:cNvPr id="8" name="TextBox 7">
            <a:extLst>
              <a:ext uri="{FF2B5EF4-FFF2-40B4-BE49-F238E27FC236}">
                <a16:creationId xmlns:a16="http://schemas.microsoft.com/office/drawing/2014/main" id="{0FE5C05D-C2F8-8643-8076-90660F9EBFB5}"/>
              </a:ext>
            </a:extLst>
          </p:cNvPr>
          <p:cNvSpPr txBox="1"/>
          <p:nvPr/>
        </p:nvSpPr>
        <p:spPr>
          <a:xfrm>
            <a:off x="7994780" y="6267745"/>
            <a:ext cx="2202025" cy="307777"/>
          </a:xfrm>
          <a:prstGeom prst="rect">
            <a:avLst/>
          </a:prstGeom>
          <a:noFill/>
        </p:spPr>
        <p:txBody>
          <a:bodyPr wrap="square" rtlCol="0">
            <a:spAutoFit/>
          </a:bodyPr>
          <a:lstStyle/>
          <a:p>
            <a:r>
              <a:rPr lang="en-US" i="1" dirty="0">
                <a:latin typeface="Arial Narrow" panose="020B0606020202030204" pitchFamily="34" charset="0"/>
              </a:rPr>
              <a:t>Source: @GCFLearnFree</a:t>
            </a:r>
          </a:p>
        </p:txBody>
      </p:sp>
    </p:spTree>
    <p:extLst>
      <p:ext uri="{BB962C8B-B14F-4D97-AF65-F5344CB8AC3E}">
        <p14:creationId xmlns:p14="http://schemas.microsoft.com/office/powerpoint/2010/main" val="387976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28567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 (basic level)</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Home Tab</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Home tab is the most common tab of PowerPoint. This is the tab you’ll probably use the most if you're designing a presentation deck from scratch.</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It allows you to add new slides and change the text characteristics: font, size, boldness, underlining, alignment, etc. If you've ever used Microsoft Word, these features will be familiar to you.</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Also, you will find commands to edit the characteristics of the geometric shapes you insert. This includes fill color, line color, shape effects, among others.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10" name="Picture 9">
            <a:extLst>
              <a:ext uri="{FF2B5EF4-FFF2-40B4-BE49-F238E27FC236}">
                <a16:creationId xmlns:a16="http://schemas.microsoft.com/office/drawing/2014/main" id="{764A7532-4726-4485-A277-655BF9648DE5}"/>
              </a:ext>
            </a:extLst>
          </p:cNvPr>
          <p:cNvPicPr>
            <a:picLocks noChangeAspect="1"/>
          </p:cNvPicPr>
          <p:nvPr/>
        </p:nvPicPr>
        <p:blipFill>
          <a:blip r:embed="rId2"/>
          <a:stretch>
            <a:fillRect/>
          </a:stretch>
        </p:blipFill>
        <p:spPr>
          <a:xfrm>
            <a:off x="1021471" y="4492773"/>
            <a:ext cx="10341893" cy="1832320"/>
          </a:xfrm>
          <a:prstGeom prst="rect">
            <a:avLst/>
          </a:prstGeom>
        </p:spPr>
      </p:pic>
    </p:spTree>
    <p:extLst>
      <p:ext uri="{BB962C8B-B14F-4D97-AF65-F5344CB8AC3E}">
        <p14:creationId xmlns:p14="http://schemas.microsoft.com/office/powerpoint/2010/main" val="2352815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28567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 (basic level)</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Insert Tab</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Insert tab is exactly what its name says it is. In this ribbon, you'll find all the options concerning adding a new element to your PowerPoint presentation.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You can insert a picture, some geometric shapes, icons, WordArt graphics, among others. We can tell you that this tab is really helpful for PowerPoint beginners!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For example, if you have a lot of data in PowerPoint, you could add a chart or diagram to show your information in a more visual way. Also, you can embed videos or music into PowerPoint really easily.</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5" name="Picture 4">
            <a:extLst>
              <a:ext uri="{FF2B5EF4-FFF2-40B4-BE49-F238E27FC236}">
                <a16:creationId xmlns:a16="http://schemas.microsoft.com/office/drawing/2014/main" id="{60A55FEA-DEA8-C396-7D61-B2A4AB3F1667}"/>
              </a:ext>
            </a:extLst>
          </p:cNvPr>
          <p:cNvPicPr>
            <a:picLocks noChangeAspect="1"/>
          </p:cNvPicPr>
          <p:nvPr/>
        </p:nvPicPr>
        <p:blipFill>
          <a:blip r:embed="rId2"/>
          <a:stretch>
            <a:fillRect/>
          </a:stretch>
        </p:blipFill>
        <p:spPr>
          <a:xfrm>
            <a:off x="929490" y="4492773"/>
            <a:ext cx="10341893" cy="1832320"/>
          </a:xfrm>
          <a:prstGeom prst="rect">
            <a:avLst/>
          </a:prstGeom>
        </p:spPr>
      </p:pic>
    </p:spTree>
    <p:extLst>
      <p:ext uri="{BB962C8B-B14F-4D97-AF65-F5344CB8AC3E}">
        <p14:creationId xmlns:p14="http://schemas.microsoft.com/office/powerpoint/2010/main" val="2267034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4"/>
            <a:ext cx="9479901" cy="24166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 (basic level)</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Design Tab</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The Design tab offers a wide range of premade designs, allowing you to get more polished slides. Even better, if you explore its ribbon, you can adjust the color palette and change the overall style of your PowerPoint deck.</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If you're inspired and want to create your own background in PowerPoint, this presentation design software can help you. Just go to: </a:t>
            </a:r>
            <a:r>
              <a:rPr lang="en-US" sz="1600" i="1" dirty="0">
                <a:latin typeface="Arial Narrow" panose="020B0606020202030204" pitchFamily="34" charset="0"/>
                <a:ea typeface="Calibri" panose="020F0502020204030204" pitchFamily="34" charset="0"/>
                <a:cs typeface="Calibri" panose="020F0502020204030204" pitchFamily="34" charset="0"/>
              </a:rPr>
              <a:t>Design Tab &gt; Variants &gt; Background Styles &gt; Format Background &gt; Choose or create a design for your slides!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8" name="Picture 7">
            <a:extLst>
              <a:ext uri="{FF2B5EF4-FFF2-40B4-BE49-F238E27FC236}">
                <a16:creationId xmlns:a16="http://schemas.microsoft.com/office/drawing/2014/main" id="{98B2A77C-B46B-0C93-BD72-E853F7651541}"/>
              </a:ext>
            </a:extLst>
          </p:cNvPr>
          <p:cNvPicPr>
            <a:picLocks noChangeAspect="1"/>
          </p:cNvPicPr>
          <p:nvPr/>
        </p:nvPicPr>
        <p:blipFill>
          <a:blip r:embed="rId2"/>
          <a:stretch>
            <a:fillRect/>
          </a:stretch>
        </p:blipFill>
        <p:spPr>
          <a:xfrm>
            <a:off x="925053" y="4362144"/>
            <a:ext cx="10341893" cy="1832320"/>
          </a:xfrm>
          <a:prstGeom prst="rect">
            <a:avLst/>
          </a:prstGeom>
        </p:spPr>
      </p:pic>
    </p:spTree>
    <p:extLst>
      <p:ext uri="{BB962C8B-B14F-4D97-AF65-F5344CB8AC3E}">
        <p14:creationId xmlns:p14="http://schemas.microsoft.com/office/powerpoint/2010/main" val="806759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5467738"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presentation software</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Inserting pictures and videos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Depending on which version of PowerPoint you're using, you can insert pictures, photos, clip art, or other images to your slide show from your computer or from the Internet.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Click where you want to insert the picture on the slide.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On the Insert tab, in the Images group, click Pictures and then click This Device.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In the dialog box that opens, browse to the picture that you want to insert, click that picture, and then click Insert.</a:t>
            </a: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Embed a video stored on your PC</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In Normal view, click the slide that you want the video to be in.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On the Insert tab, click the arrow under Video, and then click Video on My PC. In the Insert Video box, click the video that you want, and then click Insert.</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a:t>
            </a:r>
            <a:r>
              <a:rPr lang="en-US" i="0" strike="noStrike" cap="none" dirty="0">
                <a:solidFill>
                  <a:schemeClr val="lt1"/>
                </a:solidFill>
                <a:latin typeface="Gadugi" panose="020B0502040204020203" pitchFamily="34" charset="0"/>
                <a:ea typeface="Gadugi" panose="020B0502040204020203" pitchFamily="34" charset="0"/>
                <a:sym typeface="Candara"/>
              </a:rPr>
              <a:t>word processors, spreadsheets, </a:t>
            </a:r>
            <a:r>
              <a:rPr lang="en-US" b="1" i="0" strike="noStrike" cap="none" dirty="0">
                <a:solidFill>
                  <a:schemeClr val="lt1"/>
                </a:solidFill>
                <a:latin typeface="Gadugi" panose="020B0502040204020203" pitchFamily="34" charset="0"/>
                <a:ea typeface="Gadugi" panose="020B0502040204020203" pitchFamily="34" charset="0"/>
                <a:sym typeface="Candara"/>
              </a:rPr>
              <a:t>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9" name="Picture 8">
            <a:extLst>
              <a:ext uri="{FF2B5EF4-FFF2-40B4-BE49-F238E27FC236}">
                <a16:creationId xmlns:a16="http://schemas.microsoft.com/office/drawing/2014/main" id="{7F009057-196D-8B27-35AA-4A69C6CFD37F}"/>
              </a:ext>
            </a:extLst>
          </p:cNvPr>
          <p:cNvPicPr>
            <a:picLocks noChangeAspect="1"/>
          </p:cNvPicPr>
          <p:nvPr/>
        </p:nvPicPr>
        <p:blipFill>
          <a:blip r:embed="rId3"/>
          <a:stretch>
            <a:fillRect/>
          </a:stretch>
        </p:blipFill>
        <p:spPr>
          <a:xfrm>
            <a:off x="6385255" y="1754443"/>
            <a:ext cx="3876869" cy="1888683"/>
          </a:xfrm>
          <a:prstGeom prst="rect">
            <a:avLst/>
          </a:prstGeom>
        </p:spPr>
      </p:pic>
      <p:sp>
        <p:nvSpPr>
          <p:cNvPr id="10" name="TextBox 9">
            <a:extLst>
              <a:ext uri="{FF2B5EF4-FFF2-40B4-BE49-F238E27FC236}">
                <a16:creationId xmlns:a16="http://schemas.microsoft.com/office/drawing/2014/main" id="{76DD9C98-89E1-F61D-3791-43AB9C0FBC6C}"/>
              </a:ext>
            </a:extLst>
          </p:cNvPr>
          <p:cNvSpPr txBox="1"/>
          <p:nvPr/>
        </p:nvSpPr>
        <p:spPr>
          <a:xfrm>
            <a:off x="7770845" y="3816358"/>
            <a:ext cx="2202025" cy="307777"/>
          </a:xfrm>
          <a:prstGeom prst="rect">
            <a:avLst/>
          </a:prstGeom>
          <a:noFill/>
        </p:spPr>
        <p:txBody>
          <a:bodyPr wrap="square" rtlCol="0">
            <a:spAutoFit/>
          </a:bodyPr>
          <a:lstStyle/>
          <a:p>
            <a:pPr algn="r"/>
            <a:r>
              <a:rPr lang="en-US" i="1" dirty="0">
                <a:latin typeface="Arial Narrow" panose="020B0606020202030204" pitchFamily="34" charset="0"/>
              </a:rPr>
              <a:t>Insert video:</a:t>
            </a:r>
          </a:p>
        </p:txBody>
      </p:sp>
      <p:sp>
        <p:nvSpPr>
          <p:cNvPr id="11" name="TextBox 10">
            <a:extLst>
              <a:ext uri="{FF2B5EF4-FFF2-40B4-BE49-F238E27FC236}">
                <a16:creationId xmlns:a16="http://schemas.microsoft.com/office/drawing/2014/main" id="{911E089B-7157-6A3D-A754-3FFCFBA929C5}"/>
              </a:ext>
            </a:extLst>
          </p:cNvPr>
          <p:cNvSpPr txBox="1"/>
          <p:nvPr/>
        </p:nvSpPr>
        <p:spPr>
          <a:xfrm>
            <a:off x="7770844" y="6350315"/>
            <a:ext cx="2202025" cy="307777"/>
          </a:xfrm>
          <a:prstGeom prst="rect">
            <a:avLst/>
          </a:prstGeom>
          <a:noFill/>
        </p:spPr>
        <p:txBody>
          <a:bodyPr wrap="square" rtlCol="0">
            <a:spAutoFit/>
          </a:bodyPr>
          <a:lstStyle/>
          <a:p>
            <a:pPr algn="r"/>
            <a:r>
              <a:rPr lang="en-US" i="1" dirty="0">
                <a:latin typeface="Arial Narrow" panose="020B0606020202030204" pitchFamily="34" charset="0"/>
              </a:rPr>
              <a:t>Source: @GCFLearnFree</a:t>
            </a:r>
          </a:p>
        </p:txBody>
      </p:sp>
      <p:sp>
        <p:nvSpPr>
          <p:cNvPr id="12" name="TextBox 11">
            <a:extLst>
              <a:ext uri="{FF2B5EF4-FFF2-40B4-BE49-F238E27FC236}">
                <a16:creationId xmlns:a16="http://schemas.microsoft.com/office/drawing/2014/main" id="{7C8FCD58-54E6-9AD8-F82D-A37BD92C7CEA}"/>
              </a:ext>
            </a:extLst>
          </p:cNvPr>
          <p:cNvSpPr txBox="1"/>
          <p:nvPr/>
        </p:nvSpPr>
        <p:spPr>
          <a:xfrm>
            <a:off x="7968343" y="1436915"/>
            <a:ext cx="2013857" cy="307777"/>
          </a:xfrm>
          <a:prstGeom prst="rect">
            <a:avLst/>
          </a:prstGeom>
          <a:noFill/>
        </p:spPr>
        <p:txBody>
          <a:bodyPr wrap="square" rtlCol="0">
            <a:spAutoFit/>
          </a:bodyPr>
          <a:lstStyle/>
          <a:p>
            <a:pPr algn="r"/>
            <a:r>
              <a:rPr lang="en-US" i="1" dirty="0">
                <a:latin typeface="Arial Narrow" panose="020B0606020202030204" pitchFamily="34" charset="0"/>
              </a:rPr>
              <a:t>Insert picture:</a:t>
            </a:r>
          </a:p>
        </p:txBody>
      </p:sp>
      <p:pic>
        <p:nvPicPr>
          <p:cNvPr id="13" name="Online Media 12" title="PowerPoint: Inserting Pictures">
            <a:hlinkClick r:id="" action="ppaction://media"/>
            <a:extLst>
              <a:ext uri="{FF2B5EF4-FFF2-40B4-BE49-F238E27FC236}">
                <a16:creationId xmlns:a16="http://schemas.microsoft.com/office/drawing/2014/main" id="{49C89F1F-52B5-BA10-A43B-CD56FB9E494C}"/>
              </a:ext>
            </a:extLst>
          </p:cNvPr>
          <p:cNvPicPr>
            <a:picLocks noRot="1" noChangeAspect="1"/>
          </p:cNvPicPr>
          <p:nvPr>
            <a:videoFile r:link="rId1"/>
          </p:nvPr>
        </p:nvPicPr>
        <p:blipFill>
          <a:blip r:embed="rId4"/>
          <a:stretch>
            <a:fillRect/>
          </a:stretch>
        </p:blipFill>
        <p:spPr>
          <a:xfrm>
            <a:off x="6385251" y="4135106"/>
            <a:ext cx="3876870" cy="2190432"/>
          </a:xfrm>
          <a:prstGeom prst="rect">
            <a:avLst/>
          </a:prstGeom>
        </p:spPr>
      </p:pic>
    </p:spTree>
    <p:extLst>
      <p:ext uri="{BB962C8B-B14F-4D97-AF65-F5344CB8AC3E}">
        <p14:creationId xmlns:p14="http://schemas.microsoft.com/office/powerpoint/2010/main" val="9098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1474237"/>
            <a:ext cx="11215396" cy="4678243"/>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Learning Material Modules</a:t>
            </a:r>
          </a:p>
        </p:txBody>
      </p:sp>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6" name="Picture 5">
            <a:extLst>
              <a:ext uri="{FF2B5EF4-FFF2-40B4-BE49-F238E27FC236}">
                <a16:creationId xmlns:a16="http://schemas.microsoft.com/office/drawing/2014/main" id="{48A7EE47-CFC9-38D1-6357-4DAACA3F3288}"/>
              </a:ext>
            </a:extLst>
          </p:cNvPr>
          <p:cNvPicPr>
            <a:picLocks noChangeAspect="1"/>
          </p:cNvPicPr>
          <p:nvPr/>
        </p:nvPicPr>
        <p:blipFill rotWithShape="1">
          <a:blip r:embed="rId3"/>
          <a:srcRect l="1793" t="11738" r="2093" b="21160"/>
          <a:stretch/>
        </p:blipFill>
        <p:spPr>
          <a:xfrm>
            <a:off x="1200978" y="2090195"/>
            <a:ext cx="9790043" cy="3844605"/>
          </a:xfrm>
          <a:prstGeom prst="rect">
            <a:avLst/>
          </a:prstGeom>
        </p:spPr>
      </p:pic>
      <p:sp>
        <p:nvSpPr>
          <p:cNvPr id="10" name="TextBox 9">
            <a:extLst>
              <a:ext uri="{FF2B5EF4-FFF2-40B4-BE49-F238E27FC236}">
                <a16:creationId xmlns:a16="http://schemas.microsoft.com/office/drawing/2014/main" id="{CB796BE1-1E44-019E-947D-F532B8115B79}"/>
              </a:ext>
            </a:extLst>
          </p:cNvPr>
          <p:cNvSpPr txBox="1"/>
          <p:nvPr/>
        </p:nvSpPr>
        <p:spPr>
          <a:xfrm>
            <a:off x="3312367"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Information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Data Literacy</a:t>
            </a:r>
          </a:p>
        </p:txBody>
      </p:sp>
      <p:sp>
        <p:nvSpPr>
          <p:cNvPr id="11" name="TextBox 10">
            <a:extLst>
              <a:ext uri="{FF2B5EF4-FFF2-40B4-BE49-F238E27FC236}">
                <a16:creationId xmlns:a16="http://schemas.microsoft.com/office/drawing/2014/main" id="{8525473A-A8A4-3A9E-144D-8C6559482CB5}"/>
              </a:ext>
            </a:extLst>
          </p:cNvPr>
          <p:cNvSpPr txBox="1"/>
          <p:nvPr/>
        </p:nvSpPr>
        <p:spPr>
          <a:xfrm>
            <a:off x="8306915" y="4939556"/>
            <a:ext cx="244462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Safety</a:t>
            </a:r>
          </a:p>
        </p:txBody>
      </p:sp>
      <p:sp>
        <p:nvSpPr>
          <p:cNvPr id="12" name="TextBox 11">
            <a:extLst>
              <a:ext uri="{FF2B5EF4-FFF2-40B4-BE49-F238E27FC236}">
                <a16:creationId xmlns:a16="http://schemas.microsoft.com/office/drawing/2014/main" id="{66266B57-CD0B-ADE4-B0CF-E08A4AA9FAA3}"/>
              </a:ext>
            </a:extLst>
          </p:cNvPr>
          <p:cNvSpPr txBox="1"/>
          <p:nvPr/>
        </p:nvSpPr>
        <p:spPr>
          <a:xfrm>
            <a:off x="3315481" y="4785668"/>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Communication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lang="en-US" sz="2000" b="1" dirty="0">
                <a:solidFill>
                  <a:srgbClr val="FFFFFF"/>
                </a:solidFill>
                <a:latin typeface="Gadugi" panose="020B0502040204020203" pitchFamily="34" charset="0"/>
                <a:ea typeface="Gadugi" panose="020B0502040204020203" pitchFamily="34" charset="0"/>
                <a:cs typeface="Candara"/>
                <a:sym typeface="Candara"/>
              </a:rPr>
              <a:t>Collaboration</a:t>
            </a:r>
            <a:endPar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endParaRPr>
          </a:p>
        </p:txBody>
      </p:sp>
      <p:sp>
        <p:nvSpPr>
          <p:cNvPr id="13" name="TextBox 12">
            <a:extLst>
              <a:ext uri="{FF2B5EF4-FFF2-40B4-BE49-F238E27FC236}">
                <a16:creationId xmlns:a16="http://schemas.microsoft.com/office/drawing/2014/main" id="{79DAD891-6358-58D9-4763-1C2697EA6ADA}"/>
              </a:ext>
            </a:extLst>
          </p:cNvPr>
          <p:cNvSpPr txBox="1"/>
          <p:nvPr/>
        </p:nvSpPr>
        <p:spPr>
          <a:xfrm>
            <a:off x="8306915"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Digital Content Creation</a:t>
            </a:r>
          </a:p>
        </p:txBody>
      </p:sp>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4"/>
          <a:srcRect l="26762" t="20988" r="25649" b="29497"/>
          <a:stretch/>
        </p:blipFill>
        <p:spPr>
          <a:xfrm>
            <a:off x="10991576" y="5617029"/>
            <a:ext cx="1110801" cy="1155766"/>
          </a:xfrm>
          <a:prstGeom prst="rect">
            <a:avLst/>
          </a:prstGeom>
        </p:spPr>
      </p:pic>
    </p:spTree>
    <p:extLst>
      <p:ext uri="{BB962C8B-B14F-4D97-AF65-F5344CB8AC3E}">
        <p14:creationId xmlns:p14="http://schemas.microsoft.com/office/powerpoint/2010/main" val="4138440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C0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EXERCISES</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755781" y="1504353"/>
            <a:ext cx="9563876" cy="33195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400" b="1" dirty="0">
                <a:latin typeface="Arial Narrow" panose="020B0606020202030204" pitchFamily="34" charset="0"/>
                <a:ea typeface="Calibri" panose="020F0502020204030204" pitchFamily="34" charset="0"/>
                <a:cs typeface="Calibri" panose="020F0502020204030204" pitchFamily="34" charset="0"/>
              </a:rPr>
              <a:t>Exercise 1:</a:t>
            </a:r>
          </a:p>
          <a:p>
            <a:pPr algn="just">
              <a:lnSpc>
                <a:spcPct val="100000"/>
              </a:lnSpc>
              <a:spcBef>
                <a:spcPts val="0"/>
              </a:spcBef>
              <a:spcAft>
                <a:spcPts val="600"/>
              </a:spcAft>
            </a:pPr>
            <a:endParaRPr lang="en-US" sz="14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Make a presentation – write a poster with info and image/s</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Choose a design - Navigate to PowerPoint on your computer and open the software. Start with a blank template. It does not matter which version of PowerPoint you use to create a poster design.</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Set Dimensions and Poster Size - Pick a size for your poster design. Design the PowerPoint poster at the maximum size it will be printed.</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Add Text - Once you have the layout set, add all text elements to the poster design. Remember to keep the goal of the design in mind and keep text limited to only what’s necessary, such as an event name, time, date, and location.</a:t>
            </a:r>
          </a:p>
          <a:p>
            <a:pPr marL="336550" indent="-285750" algn="just">
              <a:lnSpc>
                <a:spcPct val="100000"/>
              </a:lnSpc>
              <a:spcBef>
                <a:spcPts val="0"/>
              </a:spcBef>
              <a:spcAft>
                <a:spcPts val="600"/>
              </a:spcAft>
              <a:buFont typeface="Arial" panose="020B0604020202020204" pitchFamily="34" charset="0"/>
              <a:buChar char="•"/>
            </a:pPr>
            <a:r>
              <a:rPr lang="en-US" sz="1600" dirty="0">
                <a:latin typeface="Arial Narrow" panose="020B0606020202030204" pitchFamily="34" charset="0"/>
                <a:ea typeface="Calibri" panose="020F0502020204030204" pitchFamily="34" charset="0"/>
                <a:cs typeface="Calibri" panose="020F0502020204030204" pitchFamily="34" charset="0"/>
              </a:rPr>
              <a:t>Add Images - Bring images and other design elements you want to use into the poster design. Drag and drop each image from your folder into the poster design</a:t>
            </a:r>
          </a:p>
          <a:p>
            <a:pPr algn="just">
              <a:lnSpc>
                <a:spcPct val="100000"/>
              </a:lnSpc>
              <a:spcBef>
                <a:spcPts val="0"/>
              </a:spcBef>
              <a:spcAft>
                <a:spcPts val="600"/>
              </a:spcAft>
            </a:pPr>
            <a:endParaRPr lang="en-US" sz="14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spreadsheets, presentation software.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2013788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2: Integrating and re-elaborating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61240"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Practical task: create, format, and edit documents in ready-made templates (resume and business letter).</a:t>
            </a: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Resume - CV</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Employers typically form their first impressions of job candidates based on their resumes.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Submitting a clean, properly formatted, well-written and error-free resume may increase your chances of securing consideration for a position and progressing toward the next step in the hiring process.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Learning more about how to use resume templates in Microsoft Word can help you create an effective document that showcases your skills.</a:t>
            </a:r>
          </a:p>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Practice</a:t>
            </a:r>
            <a:r>
              <a:rPr lang="en-US" sz="1600" dirty="0">
                <a:latin typeface="Arial Narrow" panose="020B0606020202030204" pitchFamily="34" charset="0"/>
                <a:ea typeface="Calibri" panose="020F0502020204030204" pitchFamily="34" charset="0"/>
                <a:cs typeface="Calibri" panose="020F0502020204030204" pitchFamily="34" charset="0"/>
              </a:rPr>
              <a:t>: Locating a resume template in MS Word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Microsoft offers resume templates for free through the Microsoft Word program. </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You can find them in the Resume Wizard by clicking "File," "New" and "Other." You can download many additional free resume templates from Microsoft Office's website.</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i="1" dirty="0">
                <a:latin typeface="Arial Narrow" panose="020B0606020202030204" pitchFamily="34" charset="0"/>
                <a:ea typeface="Calibri" panose="020F0502020204030204" pitchFamily="34" charset="0"/>
                <a:cs typeface="Calibri" panose="020F0502020204030204" pitchFamily="34" charset="0"/>
              </a:rPr>
              <a:t>What is a business letter?</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A business letter is a letter from one company to another, or such organizations and their customers, clients, or other external parties. The overall style of letter depends on the relationship between the parties concerned.</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703069"/>
            <a:ext cx="5764222"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Cr</a:t>
            </a:r>
            <a:r>
              <a:rPr lang="en-US" b="1" i="0" strike="noStrike" cap="none" dirty="0">
                <a:solidFill>
                  <a:schemeClr val="lt1"/>
                </a:solidFill>
                <a:latin typeface="Gadugi" panose="020B0502040204020203" pitchFamily="34" charset="0"/>
                <a:ea typeface="Gadugi" panose="020B0502040204020203" pitchFamily="34" charset="0"/>
                <a:sym typeface="Candara"/>
              </a:rPr>
              <a:t>eate, format, and edit digital content – in practice.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431335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2: Integrating and re-elaborating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6503436"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600"/>
              </a:spcAft>
            </a:pPr>
            <a:r>
              <a:rPr lang="en-US" sz="1600" b="1" dirty="0">
                <a:latin typeface="Arial Narrow" panose="020B0606020202030204" pitchFamily="34" charset="0"/>
                <a:ea typeface="Calibri" panose="020F0502020204030204" pitchFamily="34" charset="0"/>
                <a:cs typeface="Calibri" panose="020F0502020204030204" pitchFamily="34" charset="0"/>
              </a:rPr>
              <a:t>"Resume Format" </a:t>
            </a:r>
            <a:r>
              <a:rPr lang="en-US" sz="1600" dirty="0">
                <a:latin typeface="Arial Narrow" panose="020B0606020202030204" pitchFamily="34" charset="0"/>
                <a:ea typeface="Calibri" panose="020F0502020204030204" pitchFamily="34" charset="0"/>
                <a:cs typeface="Calibri" panose="020F0502020204030204" pitchFamily="34" charset="0"/>
              </a:rPr>
              <a:t>is the title of this infographic that shows an image of an example resume.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On the left side of the infographic, a numbered list points to each section of the resume.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 Name and contact information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 Summary or objective</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 Professional history: company name / dates of tenure / description of role and achievement</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 Education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 Skills</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 -Optional (Awards &amp; Achievements, Hobbies &amp; Interests)</a:t>
            </a:r>
          </a:p>
          <a:p>
            <a:pPr marL="50800" indent="0"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Give the file a specific name - rename your file so it's easy to identify. Your full name or first initial followed by your last name is a good option.</a:t>
            </a:r>
          </a:p>
          <a:p>
            <a:pPr marL="50800" indent="0" algn="just">
              <a:lnSpc>
                <a:spcPct val="100000"/>
              </a:lnSpc>
              <a:spcBef>
                <a:spcPts val="0"/>
              </a:spcBef>
              <a:spcAft>
                <a:spcPts val="600"/>
              </a:spcAft>
            </a:pPr>
            <a:r>
              <a:rPr lang="en-US" sz="1600" dirty="0">
                <a:latin typeface="Arial Narrow" panose="020B0606020202030204" pitchFamily="34" charset="0"/>
                <a:ea typeface="Calibri" panose="020F0502020204030204" pitchFamily="34" charset="0"/>
                <a:cs typeface="Calibri" panose="020F0502020204030204" pitchFamily="34" charset="0"/>
              </a:rPr>
              <a:t>Proofread - make sure you proofread and spellcheck all text before you share it with an employer.</a:t>
            </a:r>
          </a:p>
          <a:p>
            <a:pPr marL="50800" indent="0" algn="just">
              <a:lnSpc>
                <a:spcPct val="100000"/>
              </a:lnSpc>
              <a:spcBef>
                <a:spcPts val="0"/>
              </a:spcBef>
              <a:spcAft>
                <a:spcPts val="6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5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703069"/>
            <a:ext cx="5764222"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Cr</a:t>
            </a:r>
            <a:r>
              <a:rPr lang="en-US" b="1" i="0" strike="noStrike" cap="none" dirty="0">
                <a:solidFill>
                  <a:schemeClr val="lt1"/>
                </a:solidFill>
                <a:latin typeface="Gadugi" panose="020B0502040204020203" pitchFamily="34" charset="0"/>
                <a:ea typeface="Gadugi" panose="020B0502040204020203" pitchFamily="34" charset="0"/>
                <a:sym typeface="Candara"/>
              </a:rPr>
              <a:t>eate, format, and edit digital content – in practice.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descr="Resume Format">
            <a:extLst>
              <a:ext uri="{FF2B5EF4-FFF2-40B4-BE49-F238E27FC236}">
                <a16:creationId xmlns:a16="http://schemas.microsoft.com/office/drawing/2014/main" id="{80C1761B-4368-E6D4-4058-A5D2EDD726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8950" y="1453854"/>
            <a:ext cx="4258478" cy="4775725"/>
          </a:xfrm>
          <a:prstGeom prst="rect">
            <a:avLst/>
          </a:prstGeom>
          <a:noFill/>
          <a:ln>
            <a:noFill/>
          </a:ln>
        </p:spPr>
      </p:pic>
      <p:sp>
        <p:nvSpPr>
          <p:cNvPr id="5" name="TextBox 4">
            <a:extLst>
              <a:ext uri="{FF2B5EF4-FFF2-40B4-BE49-F238E27FC236}">
                <a16:creationId xmlns:a16="http://schemas.microsoft.com/office/drawing/2014/main" id="{FE985A6C-5CF8-0851-4D47-B88004BE12CF}"/>
              </a:ext>
            </a:extLst>
          </p:cNvPr>
          <p:cNvSpPr txBox="1"/>
          <p:nvPr/>
        </p:nvSpPr>
        <p:spPr>
          <a:xfrm>
            <a:off x="7752182" y="6350315"/>
            <a:ext cx="2202025" cy="307777"/>
          </a:xfrm>
          <a:prstGeom prst="rect">
            <a:avLst/>
          </a:prstGeom>
          <a:noFill/>
        </p:spPr>
        <p:txBody>
          <a:bodyPr wrap="square" rtlCol="0">
            <a:spAutoFit/>
          </a:bodyPr>
          <a:lstStyle/>
          <a:p>
            <a:pPr algn="r"/>
            <a:r>
              <a:rPr lang="en-US" i="1" dirty="0">
                <a:latin typeface="Arial Narrow" panose="020B0606020202030204" pitchFamily="34" charset="0"/>
              </a:rPr>
              <a:t>Source: www.indeed.com</a:t>
            </a:r>
          </a:p>
        </p:txBody>
      </p:sp>
    </p:spTree>
    <p:extLst>
      <p:ext uri="{BB962C8B-B14F-4D97-AF65-F5344CB8AC3E}">
        <p14:creationId xmlns:p14="http://schemas.microsoft.com/office/powerpoint/2010/main" val="1681705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2: Integrating and re-elaborating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7091264"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A </a:t>
            </a:r>
            <a:r>
              <a:rPr lang="en-US" sz="1500" b="1" dirty="0">
                <a:latin typeface="Arial Narrow" panose="020B0606020202030204" pitchFamily="34" charset="0"/>
                <a:ea typeface="Calibri" panose="020F0502020204030204" pitchFamily="34" charset="0"/>
                <a:cs typeface="Calibri" panose="020F0502020204030204" pitchFamily="34" charset="0"/>
              </a:rPr>
              <a:t>business letter </a:t>
            </a:r>
            <a:r>
              <a:rPr lang="en-US" sz="1500" dirty="0">
                <a:latin typeface="Arial Narrow" panose="020B0606020202030204" pitchFamily="34" charset="0"/>
                <a:ea typeface="Calibri" panose="020F0502020204030204" pitchFamily="34" charset="0"/>
                <a:cs typeface="Calibri" panose="020F0502020204030204" pitchFamily="34" charset="0"/>
              </a:rPr>
              <a:t>is a formal letter. Unlike a résumé or cover letter, it can be more than one page, and is likely to contain six parts:</a:t>
            </a:r>
          </a:p>
          <a:p>
            <a:pPr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The Heading</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The heading contains the return address with the date on the last line. Sometimes it is necessary to include a line before the date with a phone number, fax number, or e-mail address. Type a return address if you are not using stationery with the return address already imprinted and use a date. The heading is on the left margin.</a:t>
            </a:r>
          </a:p>
          <a:p>
            <a:pPr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The Body</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For block and modified block letter formats, single space and left justify each paragraph. Be sure to leave a blank line between each paragraph, however, no matter the format. Be sure to also skip a line between the salutation and the body, as well as the body and the close.</a:t>
            </a:r>
          </a:p>
          <a:p>
            <a:pPr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The Complimentary Close</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The complimentary close is a short and polite remark that ends your letter. The close begins at the same justification as your date and one line after the last body paragraph. Capitalize the first word of your closing (Thank you) and leave four lines for a signature between the close and the sender’s name. A comma should follow the closing.</a:t>
            </a:r>
          </a:p>
          <a:p>
            <a:pPr marL="50800" indent="0"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The Signature Line</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This line will include your first and last name. You may put your title beforehand to show how you wish to be addressed (Ms., Mrs., Dr.). The signature should be in blue or black ink.</a:t>
            </a:r>
          </a:p>
          <a:p>
            <a:pPr marL="50800" indent="0" algn="just">
              <a:lnSpc>
                <a:spcPct val="100000"/>
              </a:lnSpc>
              <a:spcBef>
                <a:spcPts val="0"/>
              </a:spcBef>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703069"/>
            <a:ext cx="5764222"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Cr</a:t>
            </a:r>
            <a:r>
              <a:rPr lang="en-US" b="1" i="0" strike="noStrike" cap="none" dirty="0">
                <a:solidFill>
                  <a:schemeClr val="lt1"/>
                </a:solidFill>
                <a:latin typeface="Gadugi" panose="020B0502040204020203" pitchFamily="34" charset="0"/>
                <a:ea typeface="Gadugi" panose="020B0502040204020203" pitchFamily="34" charset="0"/>
                <a:sym typeface="Candara"/>
              </a:rPr>
              <a:t>eate, format, and edit digital content – in practice.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5" name="TextBox 4">
            <a:extLst>
              <a:ext uri="{FF2B5EF4-FFF2-40B4-BE49-F238E27FC236}">
                <a16:creationId xmlns:a16="http://schemas.microsoft.com/office/drawing/2014/main" id="{FE985A6C-5CF8-0851-4D47-B88004BE12CF}"/>
              </a:ext>
            </a:extLst>
          </p:cNvPr>
          <p:cNvSpPr txBox="1"/>
          <p:nvPr/>
        </p:nvSpPr>
        <p:spPr>
          <a:xfrm>
            <a:off x="7752182" y="6350315"/>
            <a:ext cx="3071328" cy="307777"/>
          </a:xfrm>
          <a:prstGeom prst="rect">
            <a:avLst/>
          </a:prstGeom>
          <a:noFill/>
        </p:spPr>
        <p:txBody>
          <a:bodyPr wrap="square" rtlCol="0">
            <a:spAutoFit/>
          </a:bodyPr>
          <a:lstStyle/>
          <a:p>
            <a:pPr algn="r"/>
            <a:r>
              <a:rPr lang="en-US" i="1" dirty="0">
                <a:latin typeface="Arial Narrow" panose="020B0606020202030204" pitchFamily="34" charset="0"/>
              </a:rPr>
              <a:t>Source: www.edu.gcfglobal.org</a:t>
            </a:r>
          </a:p>
        </p:txBody>
      </p:sp>
      <p:pic>
        <p:nvPicPr>
          <p:cNvPr id="1026" name="Picture 2" descr="Business Communication: How to Write a Formal Business Letter">
            <a:extLst>
              <a:ext uri="{FF2B5EF4-FFF2-40B4-BE49-F238E27FC236}">
                <a16:creationId xmlns:a16="http://schemas.microsoft.com/office/drawing/2014/main" id="{1FE64DEE-13E0-0871-3B0E-D2C4FD176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2" y="1504354"/>
            <a:ext cx="4060744" cy="471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61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C0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5" y="1436913"/>
            <a:ext cx="9069355"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Practical task: Use of templates related to the </a:t>
            </a:r>
            <a:r>
              <a:rPr lang="en-US" sz="1500" b="1" dirty="0" err="1">
                <a:latin typeface="Arial Narrow" panose="020B0606020202030204" pitchFamily="34" charset="0"/>
                <a:ea typeface="Calibri" panose="020F0502020204030204" pitchFamily="34" charset="0"/>
                <a:cs typeface="Calibri" panose="020F0502020204030204" pitchFamily="34" charset="0"/>
              </a:rPr>
              <a:t>labour</a:t>
            </a:r>
            <a:r>
              <a:rPr lang="en-US" sz="1500" b="1" dirty="0">
                <a:latin typeface="Arial Narrow" panose="020B0606020202030204" pitchFamily="34" charset="0"/>
                <a:ea typeface="Calibri" panose="020F0502020204030204" pitchFamily="34" charset="0"/>
                <a:cs typeface="Calibri" panose="020F0502020204030204" pitchFamily="34" charset="0"/>
              </a:rPr>
              <a:t> market</a:t>
            </a:r>
          </a:p>
          <a:p>
            <a:pPr marL="50800" indent="0"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i="1" dirty="0">
                <a:latin typeface="Arial Narrow" panose="020B0606020202030204" pitchFamily="34" charset="0"/>
                <a:ea typeface="Calibri" panose="020F0502020204030204" pitchFamily="34" charset="0"/>
                <a:cs typeface="Calibri" panose="020F0502020204030204" pitchFamily="34" charset="0"/>
              </a:rPr>
              <a:t>1. Open a new Word document</a:t>
            </a: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In Word, click New from the File menu. Next, type business cards into the search field at the top of the page.  </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endParaRPr lang="en-GB"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i="1" dirty="0">
                <a:latin typeface="Arial Narrow" panose="020B0606020202030204" pitchFamily="34" charset="0"/>
                <a:ea typeface="Calibri" panose="020F0502020204030204" pitchFamily="34" charset="0"/>
                <a:cs typeface="Calibri" panose="020F0502020204030204" pitchFamily="34" charset="0"/>
              </a:rPr>
              <a:t>2. Review and choose your favourite template</a:t>
            </a: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Decide which template style represents your brand and core values.</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 Related: Core Values: Overview and Examples</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endParaRPr lang="en-GB"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i="1" dirty="0">
                <a:latin typeface="Arial Narrow" panose="020B0606020202030204" pitchFamily="34" charset="0"/>
                <a:ea typeface="Calibri" panose="020F0502020204030204" pitchFamily="34" charset="0"/>
                <a:cs typeface="Calibri" panose="020F0502020204030204" pitchFamily="34" charset="0"/>
              </a:rPr>
              <a:t>3. Fill in relevant information within the template</a:t>
            </a: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Include the following elements above in your business card:</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Name: Your name is part of your personal brand, so make sure it's easy to read on your business card. </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Personal tagline: Produce a tagline that best represents the service you provide. </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Email: Provide your email address, so contacts can reach you about future opportunities.</a:t>
            </a:r>
          </a:p>
          <a:p>
            <a:pPr marL="50800" indent="0" algn="just">
              <a:lnSpc>
                <a:spcPct val="100000"/>
              </a:lnSpc>
              <a:spcBef>
                <a:spcPts val="0"/>
              </a:spcBef>
              <a:spcAft>
                <a:spcPts val="300"/>
              </a:spcAft>
            </a:pPr>
            <a:endParaRPr lang="en-GB"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i="1" dirty="0">
                <a:latin typeface="Arial Narrow" panose="020B0606020202030204" pitchFamily="34" charset="0"/>
                <a:ea typeface="Calibri" panose="020F0502020204030204" pitchFamily="34" charset="0"/>
                <a:cs typeface="Calibri" panose="020F0502020204030204" pitchFamily="34" charset="0"/>
              </a:rPr>
              <a:t>4. Format elements to build your design</a:t>
            </a: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Switch fonts, colours and sizes to your liking within the template. The template is only there as a guide to help build a business card that markets your professional brand. However, be sure to make your business card readable so your network can understand what you're communicating to them.</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703069"/>
            <a:ext cx="5764222"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Cr</a:t>
            </a:r>
            <a:r>
              <a:rPr lang="en-US" b="1" i="0" strike="noStrike" cap="none" dirty="0">
                <a:solidFill>
                  <a:schemeClr val="lt1"/>
                </a:solidFill>
                <a:latin typeface="Gadugi" panose="020B0502040204020203" pitchFamily="34" charset="0"/>
                <a:ea typeface="Gadugi" panose="020B0502040204020203" pitchFamily="34" charset="0"/>
                <a:sym typeface="Candara"/>
              </a:rPr>
              <a:t>eate, format, and edit digital content – in practice.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3072968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C0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MODULE EXERCISE</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5" y="1436913"/>
            <a:ext cx="9853125"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Practical task: Create presentations using MS PowerPoint/ Google slides.</a:t>
            </a: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endParaRPr lang="en-GB"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i="1" dirty="0">
                <a:latin typeface="Arial Narrow" panose="020B0606020202030204" pitchFamily="34" charset="0"/>
                <a:ea typeface="Calibri" panose="020F0502020204030204" pitchFamily="34" charset="0"/>
                <a:cs typeface="Calibri" panose="020F0502020204030204" pitchFamily="34" charset="0"/>
              </a:rPr>
              <a:t>1. </a:t>
            </a:r>
            <a:r>
              <a:rPr lang="en-US" sz="1500" i="1" dirty="0">
                <a:latin typeface="Arial Narrow" panose="020B0606020202030204" pitchFamily="34" charset="0"/>
                <a:ea typeface="Calibri" panose="020F0502020204030204" pitchFamily="34" charset="0"/>
                <a:cs typeface="Calibri" panose="020F0502020204030204" pitchFamily="34" charset="0"/>
              </a:rPr>
              <a:t>Pick a theme.</a:t>
            </a:r>
          </a:p>
          <a:p>
            <a:pPr marL="50800" indent="0"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2. Pick a layout for your slides.</a:t>
            </a:r>
          </a:p>
          <a:p>
            <a:pPr marL="50800" indent="0"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3. Add text.</a:t>
            </a:r>
          </a:p>
          <a:p>
            <a:pPr marL="50800" indent="0"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4. Add a picture.</a:t>
            </a:r>
          </a:p>
          <a:p>
            <a:pPr marL="50800" indent="0"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5. Add transitions between slides.</a:t>
            </a:r>
          </a:p>
          <a:p>
            <a:pPr marL="50800" indent="0"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6. Present your slide show.</a:t>
            </a:r>
          </a:p>
          <a:p>
            <a:pPr marL="50800" indent="0" algn="just">
              <a:lnSpc>
                <a:spcPct val="100000"/>
              </a:lnSpc>
              <a:spcBef>
                <a:spcPts val="0"/>
              </a:spcBef>
              <a:spcAft>
                <a:spcPts val="300"/>
              </a:spcAft>
            </a:pP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i="1" dirty="0">
                <a:latin typeface="Arial Narrow" panose="020B0606020202030204" pitchFamily="34" charset="0"/>
                <a:ea typeface="Calibri" panose="020F0502020204030204" pitchFamily="34" charset="0"/>
                <a:cs typeface="Calibri" panose="020F0502020204030204" pitchFamily="34" charset="0"/>
              </a:rPr>
              <a:t>7. Share your presentation online.</a:t>
            </a:r>
          </a:p>
          <a:p>
            <a:pPr algn="just">
              <a:lnSpc>
                <a:spcPct val="100000"/>
              </a:lnSpc>
              <a:spcBef>
                <a:spcPts val="0"/>
              </a:spcBef>
            </a:pPr>
            <a:endParaRPr lang="en-US" sz="15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703069"/>
            <a:ext cx="5764222"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Cr</a:t>
            </a:r>
            <a:r>
              <a:rPr lang="en-US" b="1" i="0" strike="noStrike" cap="none" dirty="0">
                <a:solidFill>
                  <a:schemeClr val="lt1"/>
                </a:solidFill>
                <a:latin typeface="Gadugi" panose="020B0502040204020203" pitchFamily="34" charset="0"/>
                <a:ea typeface="Gadugi" panose="020B0502040204020203" pitchFamily="34" charset="0"/>
                <a:sym typeface="Candara"/>
              </a:rPr>
              <a:t>eate, format, and edit digital content – in practice.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223340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3: Copyright and licenses</a:t>
            </a: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5" y="1436913"/>
            <a:ext cx="9330611"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What are licenses?</a:t>
            </a:r>
          </a:p>
          <a:p>
            <a:pPr marL="50800" indent="0" algn="just">
              <a:lnSpc>
                <a:spcPct val="100000"/>
              </a:lnSpc>
              <a:spcBef>
                <a:spcPts val="0"/>
              </a:spcBef>
              <a:spcAft>
                <a:spcPts val="3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Licenses are permissions </a:t>
            </a:r>
            <a:r>
              <a:rPr lang="en-US" sz="1500" dirty="0">
                <a:latin typeface="Arial Narrow" panose="020B0606020202030204" pitchFamily="34" charset="0"/>
                <a:ea typeface="Calibri" panose="020F0502020204030204" pitchFamily="34" charset="0"/>
                <a:cs typeface="Calibri" panose="020F0502020204030204" pitchFamily="34" charset="0"/>
              </a:rPr>
              <a:t>given by the copyright holder for their content. </a:t>
            </a:r>
          </a:p>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Licenses</a:t>
            </a:r>
            <a:r>
              <a:rPr lang="en-US" sz="1500" dirty="0">
                <a:latin typeface="Arial Narrow" panose="020B0606020202030204" pitchFamily="34" charset="0"/>
                <a:ea typeface="Calibri" panose="020F0502020204030204" pitchFamily="34" charset="0"/>
                <a:cs typeface="Calibri" panose="020F0502020204030204" pitchFamily="34" charset="0"/>
              </a:rPr>
              <a:t> can be applied to copyrighted material in order to give permission for certain uses of the material. Copyright is still held by the creator in these cases, but the creator has decided to allow others to use their work. Sometimes licenses are purchased and sometimes they are given freely by the creator. </a:t>
            </a:r>
          </a:p>
          <a:p>
            <a:pPr marL="50800" indent="0" algn="just">
              <a:lnSpc>
                <a:spcPct val="100000"/>
              </a:lnSpc>
              <a:spcBef>
                <a:spcPts val="0"/>
              </a:spcBef>
              <a:spcAft>
                <a:spcPts val="3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Licenses</a:t>
            </a:r>
            <a:r>
              <a:rPr lang="en-US" sz="1500" dirty="0">
                <a:latin typeface="Arial Narrow" panose="020B0606020202030204" pitchFamily="34" charset="0"/>
                <a:ea typeface="Calibri" panose="020F0502020204030204" pitchFamily="34" charset="0"/>
                <a:cs typeface="Calibri" panose="020F0502020204030204" pitchFamily="34" charset="0"/>
              </a:rPr>
              <a:t> can be applied to allow reuse, redistribution, derivative works, and commercial use. </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Creative Commons is the most frequently used and accessible free licensing scheme, but there are others that are used by certain communities. Licenses can also be applied by commercial entities that own copyright to an item such as a journal article.</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These licenses generally spell out limited usage for users and are available for a fee. </a:t>
            </a:r>
          </a:p>
          <a:p>
            <a:pPr algn="just">
              <a:lnSpc>
                <a:spcPct val="100000"/>
              </a:lnSpc>
              <a:spcBef>
                <a:spcPts val="0"/>
              </a:spcBef>
              <a:spcAft>
                <a:spcPts val="3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488462"/>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Protection of copyrights on the Internet, licenses for the use of software and digital content.</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F</a:t>
            </a:r>
            <a:r>
              <a:rPr lang="en-US" i="0" strike="noStrike" cap="none" dirty="0">
                <a:solidFill>
                  <a:schemeClr val="lt1"/>
                </a:solidFill>
                <a:latin typeface="Gadugi" panose="020B0502040204020203" pitchFamily="34" charset="0"/>
                <a:ea typeface="Gadugi" panose="020B0502040204020203" pitchFamily="34" charset="0"/>
                <a:sym typeface="Candara"/>
              </a:rPr>
              <a:t>ree use licenses (Creative Commons).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797726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3: Copyright and licenses</a:t>
            </a: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5" y="1436913"/>
            <a:ext cx="9638522"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License Terminology</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A license can be written from scratch, but most people choose a well-known one. We’ll cover the common licenses that relate to our industry of website design and development, specifically those that allow for free usage — “free,” meaning that no money is required. Generally, licenses that govern paid resources are written individually, but all licenses have commonalities. Before we dive into them, let’s go over some </a:t>
            </a:r>
            <a:r>
              <a:rPr lang="en-US" sz="1500" b="1" dirty="0">
                <a:latin typeface="Arial Narrow" panose="020B0606020202030204" pitchFamily="34" charset="0"/>
                <a:ea typeface="Calibri" panose="020F0502020204030204" pitchFamily="34" charset="0"/>
                <a:cs typeface="Calibri" panose="020F0502020204030204" pitchFamily="34" charset="0"/>
              </a:rPr>
              <a:t>common terminology:</a:t>
            </a:r>
          </a:p>
          <a:p>
            <a:pPr marL="50800" indent="0" algn="just">
              <a:lnSpc>
                <a:spcPct val="100000"/>
              </a:lnSpc>
              <a:spcBef>
                <a:spcPts val="0"/>
              </a:spcBef>
              <a:spcAft>
                <a:spcPts val="3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“Copy” 		 A simple copy of the original work.</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“Modify” 		 To alter copyrighted work in some way before using it.</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“Derivative work” 	The result of modifying copyrighted work to produce new work.</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“Distribute” 	 	The act of giving someone your work under a license.</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“Redistribute” 	 The act of distributing work and its license after obtaining it under license from the original copyright owner.</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“Share alike” 	 Permission to distribute derivative work under the same or a similar license.</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“Credit” or “attribution”  	The act of identifying the original copyright owner.</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“Copyright notice”  	A written phrase or symbol (©) informing of copyright ownership (not necessarily required by law).</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“All rights reserved”  	A common copyright notice declaring that no usage rights exist (again, not necessarily required).</a:t>
            </a:r>
          </a:p>
          <a:p>
            <a:pPr algn="just">
              <a:lnSpc>
                <a:spcPct val="100000"/>
              </a:lnSpc>
              <a:spcBef>
                <a:spcPts val="0"/>
              </a:spcBef>
              <a:spcAft>
                <a:spcPts val="600"/>
              </a:spcAft>
            </a:pPr>
            <a:r>
              <a:rPr lang="en-US" sz="1500" dirty="0">
                <a:latin typeface="Arial Narrow" panose="020B0606020202030204" pitchFamily="34" charset="0"/>
                <a:ea typeface="Calibri" panose="020F0502020204030204" pitchFamily="34" charset="0"/>
                <a:cs typeface="Calibri" panose="020F0502020204030204" pitchFamily="34" charset="0"/>
              </a:rPr>
              <a:t>“Warranty” 		A written guarantee included with the license (or, usually, not).</a:t>
            </a:r>
          </a:p>
          <a:p>
            <a:pPr algn="just">
              <a:lnSpc>
                <a:spcPct val="100000"/>
              </a:lnSpc>
              <a:spcBef>
                <a:spcPts val="0"/>
              </a:spcBef>
              <a:spcAft>
                <a:spcPts val="3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488462"/>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Protection of copyrights on the Internet, licenses for the use of software and digital content.</a:t>
            </a:r>
          </a:p>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F</a:t>
            </a:r>
            <a:r>
              <a:rPr lang="en-US" i="0" strike="noStrike" cap="none" dirty="0">
                <a:solidFill>
                  <a:schemeClr val="lt1"/>
                </a:solidFill>
                <a:latin typeface="Gadugi" panose="020B0502040204020203" pitchFamily="34" charset="0"/>
                <a:ea typeface="Gadugi" panose="020B0502040204020203" pitchFamily="34" charset="0"/>
                <a:sym typeface="Candara"/>
              </a:rPr>
              <a:t>ree use licenses (Creative Commons).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828308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3: Copyright and licenses</a:t>
            </a: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5" y="1436913"/>
            <a:ext cx="4945224"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Creative Commons</a:t>
            </a:r>
          </a:p>
          <a:p>
            <a:pPr marL="50800" indent="0" algn="just">
              <a:lnSpc>
                <a:spcPct val="100000"/>
              </a:lnSpc>
              <a:spcBef>
                <a:spcPts val="0"/>
              </a:spcBef>
              <a:spcAft>
                <a:spcPts val="300"/>
              </a:spcAft>
            </a:pPr>
            <a:endParaRPr lang="en-US" sz="15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Creative Commons licenses are applied by the copyright owner to their own works. These are the most prominently used licenses of their type in the world. There are four components to the licenses that are arranged in six configurations:</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BY - attribution required. </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NC - no commercial use. </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ND - no derivative works. </a:t>
            </a:r>
          </a:p>
          <a:p>
            <a:pPr marL="50800" indent="0" algn="just">
              <a:lnSpc>
                <a:spcPct val="100000"/>
              </a:lnSpc>
              <a:spcBef>
                <a:spcPts val="0"/>
              </a:spcBef>
              <a:spcAft>
                <a:spcPts val="300"/>
              </a:spcAft>
            </a:pPr>
            <a:r>
              <a:rPr lang="en-US" sz="1500" dirty="0">
                <a:latin typeface="Arial Narrow" panose="020B0606020202030204" pitchFamily="34" charset="0"/>
                <a:ea typeface="Calibri" panose="020F0502020204030204" pitchFamily="34" charset="0"/>
                <a:cs typeface="Calibri" panose="020F0502020204030204" pitchFamily="34" charset="0"/>
              </a:rPr>
              <a:t>SA - Share Alike - the license must be the same on any derivative works. </a:t>
            </a:r>
          </a:p>
          <a:p>
            <a:pPr algn="just">
              <a:lnSpc>
                <a:spcPct val="100000"/>
              </a:lnSpc>
              <a:spcBef>
                <a:spcPts val="0"/>
              </a:spcBef>
              <a:spcAft>
                <a:spcPts val="300"/>
              </a:spcAft>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pPr>
            <a:endParaRPr lang="en-US" sz="15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488462"/>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Protection of copyrights on the Internet, licenses for the use of software and digital content.</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F</a:t>
            </a:r>
            <a:r>
              <a:rPr lang="en-US" b="1" i="0" strike="noStrike" cap="none" dirty="0">
                <a:solidFill>
                  <a:schemeClr val="lt1"/>
                </a:solidFill>
                <a:latin typeface="Gadugi" panose="020B0502040204020203" pitchFamily="34" charset="0"/>
                <a:ea typeface="Gadugi" panose="020B0502040204020203" pitchFamily="34" charset="0"/>
                <a:sym typeface="Candara"/>
              </a:rPr>
              <a:t>ree use licenses (Creative Commons).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3" name="Picture 2">
            <a:extLst>
              <a:ext uri="{FF2B5EF4-FFF2-40B4-BE49-F238E27FC236}">
                <a16:creationId xmlns:a16="http://schemas.microsoft.com/office/drawing/2014/main" id="{024660F3-FF46-8BAD-C826-81598FD739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39679"/>
            <a:ext cx="5564156" cy="4750437"/>
          </a:xfrm>
          <a:prstGeom prst="rect">
            <a:avLst/>
          </a:prstGeom>
          <a:noFill/>
          <a:ln>
            <a:noFill/>
          </a:ln>
        </p:spPr>
      </p:pic>
    </p:spTree>
    <p:extLst>
      <p:ext uri="{BB962C8B-B14F-4D97-AF65-F5344CB8AC3E}">
        <p14:creationId xmlns:p14="http://schemas.microsoft.com/office/powerpoint/2010/main" val="966473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dirty="0"/>
          </a:p>
        </p:txBody>
      </p:sp>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3: Copyright and licenses</a:t>
            </a: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5" y="1436913"/>
            <a:ext cx="9638522" cy="50385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Bef>
                <a:spcPts val="0"/>
              </a:spcBef>
              <a:spcAft>
                <a:spcPts val="300"/>
              </a:spcAft>
            </a:pPr>
            <a:r>
              <a:rPr lang="en-US" sz="1500" b="1" dirty="0">
                <a:latin typeface="Arial Narrow" panose="020B0606020202030204" pitchFamily="34" charset="0"/>
                <a:ea typeface="Calibri" panose="020F0502020204030204" pitchFamily="34" charset="0"/>
                <a:cs typeface="Calibri" panose="020F0502020204030204" pitchFamily="34" charset="0"/>
              </a:rPr>
              <a:t>Citing sources on the Internet</a:t>
            </a:r>
          </a:p>
          <a:p>
            <a:pPr marL="50800" indent="0" algn="just">
              <a:lnSpc>
                <a:spcPct val="100000"/>
              </a:lnSpc>
              <a:spcBef>
                <a:spcPts val="0"/>
              </a:spcBef>
              <a:spcAft>
                <a:spcPts val="300"/>
              </a:spcAft>
            </a:pPr>
            <a:endParaRPr lang="en-US" sz="1500" b="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i="1" dirty="0">
                <a:latin typeface="Arial Narrow" panose="020B0606020202030204" pitchFamily="34" charset="0"/>
                <a:ea typeface="Calibri" panose="020F0502020204030204" pitchFamily="34" charset="0"/>
                <a:cs typeface="Calibri" panose="020F0502020204030204" pitchFamily="34" charset="0"/>
              </a:rPr>
              <a:t>What are electronic sources?</a:t>
            </a: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An electronic source is any information source in digital format. The library subscribes to many electronic information resources in order to provide access for students. </a:t>
            </a: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Electronic sources can include full-text journals, newspapers, company information, e-books, dictionaries, encyclopaedias, economic data, digital images, industry profiles, market research, etc. </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 </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i="1" dirty="0">
                <a:latin typeface="Arial Narrow" panose="020B0606020202030204" pitchFamily="34" charset="0"/>
                <a:ea typeface="Calibri" panose="020F0502020204030204" pitchFamily="34" charset="0"/>
                <a:cs typeface="Calibri" panose="020F0502020204030204" pitchFamily="34" charset="0"/>
              </a:rPr>
              <a:t>Should I include extra information when I cite electronic sources?</a:t>
            </a:r>
            <a:endParaRPr lang="en-US" sz="1500" i="1"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Referencing electronic or online sources can be confusing—it's difficult to know which information to include or where to find it. As a rule, provide as much information as possible concerning authorship, location and availability.</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 </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50800" indent="0" algn="just">
              <a:lnSpc>
                <a:spcPct val="100000"/>
              </a:lnSpc>
              <a:spcBef>
                <a:spcPts val="0"/>
              </a:spcBef>
              <a:spcAft>
                <a:spcPts val="300"/>
              </a:spcAft>
            </a:pPr>
            <a:r>
              <a:rPr lang="en-GB" sz="1500" dirty="0">
                <a:latin typeface="Arial Narrow" panose="020B0606020202030204" pitchFamily="34" charset="0"/>
                <a:ea typeface="Calibri" panose="020F0502020204030204" pitchFamily="34" charset="0"/>
                <a:cs typeface="Calibri" panose="020F0502020204030204" pitchFamily="34" charset="0"/>
              </a:rPr>
              <a:t>Electronic or online sources require much of the same information as print sources (author, year of publication, title, publisher). However, in some cases extra information may be required:</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336550" indent="-285750" algn="just">
              <a:lnSpc>
                <a:spcPct val="100000"/>
              </a:lnSpc>
              <a:spcBef>
                <a:spcPts val="0"/>
              </a:spcBef>
              <a:spcAft>
                <a:spcPts val="300"/>
              </a:spcAft>
              <a:buFont typeface="Arial" panose="020B0604020202020204" pitchFamily="34" charset="0"/>
              <a:buChar char="•"/>
            </a:pPr>
            <a:r>
              <a:rPr lang="en-GB" sz="1500" dirty="0">
                <a:latin typeface="Arial Narrow" panose="020B0606020202030204" pitchFamily="34" charset="0"/>
                <a:ea typeface="Calibri" panose="020F0502020204030204" pitchFamily="34" charset="0"/>
                <a:cs typeface="Calibri" panose="020F0502020204030204" pitchFamily="34" charset="0"/>
              </a:rPr>
              <a:t>the page, paragraph or section number—what you cite will depend on the information available as many electronic or online sources don’t have pages.</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336550" indent="-285750" algn="just">
              <a:lnSpc>
                <a:spcPct val="100000"/>
              </a:lnSpc>
              <a:spcBef>
                <a:spcPts val="0"/>
              </a:spcBef>
              <a:spcAft>
                <a:spcPts val="300"/>
              </a:spcAft>
              <a:buFont typeface="Arial" panose="020B0604020202020204" pitchFamily="34" charset="0"/>
              <a:buChar char="•"/>
            </a:pPr>
            <a:r>
              <a:rPr lang="en-GB" sz="1500" dirty="0">
                <a:latin typeface="Arial Narrow" panose="020B0606020202030204" pitchFamily="34" charset="0"/>
                <a:ea typeface="Calibri" panose="020F0502020204030204" pitchFamily="34" charset="0"/>
                <a:cs typeface="Calibri" panose="020F0502020204030204" pitchFamily="34" charset="0"/>
              </a:rPr>
              <a:t>identify the format of the source accessed, for example, E-book, podcast etc.</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336550" indent="-285750" algn="just">
              <a:lnSpc>
                <a:spcPct val="100000"/>
              </a:lnSpc>
              <a:spcBef>
                <a:spcPts val="0"/>
              </a:spcBef>
              <a:spcAft>
                <a:spcPts val="300"/>
              </a:spcAft>
              <a:buFont typeface="Arial" panose="020B0604020202020204" pitchFamily="34" charset="0"/>
              <a:buChar char="•"/>
            </a:pPr>
            <a:r>
              <a:rPr lang="en-GB" sz="1500" dirty="0">
                <a:latin typeface="Arial Narrow" panose="020B0606020202030204" pitchFamily="34" charset="0"/>
                <a:ea typeface="Calibri" panose="020F0502020204030204" pitchFamily="34" charset="0"/>
                <a:cs typeface="Calibri" panose="020F0502020204030204" pitchFamily="34" charset="0"/>
              </a:rPr>
              <a:t>provide an accurate access date for online sources, that is, identify when a source was viewed or downloaded.</a:t>
            </a:r>
            <a:endParaRPr lang="en-US" sz="1500" dirty="0">
              <a:latin typeface="Arial Narrow" panose="020B0606020202030204" pitchFamily="34" charset="0"/>
              <a:ea typeface="Calibri" panose="020F0502020204030204" pitchFamily="34" charset="0"/>
              <a:cs typeface="Calibri" panose="020F0502020204030204" pitchFamily="34" charset="0"/>
            </a:endParaRPr>
          </a:p>
          <a:p>
            <a:pPr marL="336550" indent="-285750" algn="just">
              <a:lnSpc>
                <a:spcPct val="100000"/>
              </a:lnSpc>
              <a:spcBef>
                <a:spcPts val="0"/>
              </a:spcBef>
              <a:spcAft>
                <a:spcPts val="300"/>
              </a:spcAft>
              <a:buFont typeface="Arial" panose="020B0604020202020204" pitchFamily="34" charset="0"/>
              <a:buChar char="•"/>
            </a:pPr>
            <a:r>
              <a:rPr lang="en-GB" sz="1500" dirty="0">
                <a:latin typeface="Arial Narrow" panose="020B0606020202030204" pitchFamily="34" charset="0"/>
                <a:ea typeface="Calibri" panose="020F0502020204030204" pitchFamily="34" charset="0"/>
                <a:cs typeface="Calibri" panose="020F0502020204030204" pitchFamily="34" charset="0"/>
              </a:rPr>
              <a:t>provide the location of an online source, for example, a database or web address.</a:t>
            </a:r>
            <a:endParaRPr lang="en-US" sz="1500" dirty="0">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10099" y="488462"/>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dirty="0">
                <a:solidFill>
                  <a:schemeClr val="lt1"/>
                </a:solidFill>
                <a:latin typeface="Gadugi" panose="020B0502040204020203" pitchFamily="34" charset="0"/>
                <a:ea typeface="Gadugi" panose="020B0502040204020203" pitchFamily="34" charset="0"/>
                <a:sym typeface="Candara"/>
              </a:rPr>
              <a:t>Protection of copyrights on the Internet, licenses for the use of software and digital content</a:t>
            </a:r>
            <a:r>
              <a:rPr lang="en-US" b="1" dirty="0">
                <a:solidFill>
                  <a:schemeClr val="lt1"/>
                </a:solidFill>
                <a:latin typeface="Gadugi" panose="020B0502040204020203" pitchFamily="34" charset="0"/>
                <a:ea typeface="Gadugi" panose="020B0502040204020203" pitchFamily="34" charset="0"/>
                <a:sym typeface="Candara"/>
              </a:rPr>
              <a:t>.</a:t>
            </a:r>
          </a:p>
          <a:p>
            <a:pPr marL="0" marR="0" lvl="0" indent="0" algn="r" rtl="0">
              <a:lnSpc>
                <a:spcPct val="100000"/>
              </a:lnSpc>
              <a:spcBef>
                <a:spcPts val="0"/>
              </a:spcBef>
              <a:spcAft>
                <a:spcPts val="0"/>
              </a:spcAft>
              <a:buClr>
                <a:srgbClr val="000000"/>
              </a:buClr>
              <a:buSzPts val="2800"/>
              <a:buFont typeface="Arial"/>
              <a:buNone/>
            </a:pPr>
            <a:r>
              <a:rPr lang="en-US" b="1" dirty="0">
                <a:solidFill>
                  <a:schemeClr val="lt1"/>
                </a:solidFill>
                <a:latin typeface="Gadugi" panose="020B0502040204020203" pitchFamily="34" charset="0"/>
                <a:ea typeface="Gadugi" panose="020B0502040204020203" pitchFamily="34" charset="0"/>
                <a:sym typeface="Candara"/>
              </a:rPr>
              <a:t>F</a:t>
            </a:r>
            <a:r>
              <a:rPr lang="en-US" b="1" i="0" strike="noStrike" cap="none" dirty="0">
                <a:solidFill>
                  <a:schemeClr val="lt1"/>
                </a:solidFill>
                <a:latin typeface="Gadugi" panose="020B0502040204020203" pitchFamily="34" charset="0"/>
                <a:ea typeface="Gadugi" panose="020B0502040204020203" pitchFamily="34" charset="0"/>
                <a:sym typeface="Candara"/>
              </a:rPr>
              <a:t>ree use licenses (Creative Commons). </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22568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5B6FD-D05F-C158-F702-717C8316A6F2}"/>
              </a:ext>
            </a:extLst>
          </p:cNvPr>
          <p:cNvSpPr>
            <a:spLocks noGrp="1"/>
          </p:cNvSpPr>
          <p:nvPr>
            <p:ph type="subTitle" idx="1"/>
          </p:nvPr>
        </p:nvSpPr>
        <p:spPr>
          <a:xfrm>
            <a:off x="522512" y="2995128"/>
            <a:ext cx="3181741" cy="1194318"/>
          </a:xfrm>
        </p:spPr>
        <p:txBody>
          <a:bodyPr>
            <a:normAutofit/>
          </a:bodyPr>
          <a:lstStyle/>
          <a:p>
            <a:r>
              <a:rPr lang="en-US" sz="3000" b="1" dirty="0">
                <a:solidFill>
                  <a:srgbClr val="3A9BDC"/>
                </a:solidFill>
                <a:latin typeface="Gadugi" panose="020B0502040204020203" pitchFamily="34" charset="0"/>
                <a:ea typeface="Gadugi" panose="020B0502040204020203" pitchFamily="34" charset="0"/>
                <a:cs typeface="Candara"/>
                <a:sym typeface="Candara"/>
              </a:rPr>
              <a:t>Table of</a:t>
            </a:r>
          </a:p>
          <a:p>
            <a:r>
              <a:rPr lang="en-US" sz="3000" b="1" dirty="0">
                <a:solidFill>
                  <a:srgbClr val="3A9BDC"/>
                </a:solidFill>
                <a:latin typeface="Gadugi" panose="020B0502040204020203" pitchFamily="34" charset="0"/>
                <a:ea typeface="Gadugi" panose="020B0502040204020203" pitchFamily="34" charset="0"/>
                <a:cs typeface="Candara"/>
                <a:sym typeface="Candara"/>
              </a:rPr>
              <a:t> Contents</a:t>
            </a:r>
          </a:p>
        </p:txBody>
      </p:sp>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grpSp>
        <p:nvGrpSpPr>
          <p:cNvPr id="28" name="Group 27">
            <a:extLst>
              <a:ext uri="{FF2B5EF4-FFF2-40B4-BE49-F238E27FC236}">
                <a16:creationId xmlns:a16="http://schemas.microsoft.com/office/drawing/2014/main" id="{BF3987A0-013D-F312-8866-26F5756225BB}"/>
              </a:ext>
            </a:extLst>
          </p:cNvPr>
          <p:cNvGrpSpPr/>
          <p:nvPr/>
        </p:nvGrpSpPr>
        <p:grpSpPr>
          <a:xfrm>
            <a:off x="4215754" y="2767973"/>
            <a:ext cx="6205831" cy="780795"/>
            <a:chOff x="4745819" y="1491808"/>
            <a:chExt cx="6205831" cy="780795"/>
          </a:xfrm>
        </p:grpSpPr>
        <p:sp>
          <p:nvSpPr>
            <p:cNvPr id="29" name="TextBox 28">
              <a:extLst>
                <a:ext uri="{FF2B5EF4-FFF2-40B4-BE49-F238E27FC236}">
                  <a16:creationId xmlns:a16="http://schemas.microsoft.com/office/drawing/2014/main" id="{8072C2D8-E6C8-F2D9-BA93-FED7C18583A6}"/>
                </a:ext>
              </a:extLst>
            </p:cNvPr>
            <p:cNvSpPr txBox="1"/>
            <p:nvPr/>
          </p:nvSpPr>
          <p:spPr>
            <a:xfrm>
              <a:off x="5826725" y="1660215"/>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1: Developing Digital Content</a:t>
              </a:r>
              <a:endParaRPr lang="ko-KR" altLang="en-US" sz="2000" b="1" dirty="0">
                <a:latin typeface="Arial Narrow" panose="020B0606020202030204" pitchFamily="34" charset="0"/>
                <a:cs typeface="Arial" pitchFamily="34" charset="0"/>
              </a:endParaRPr>
            </a:p>
          </p:txBody>
        </p:sp>
        <p:grpSp>
          <p:nvGrpSpPr>
            <p:cNvPr id="30" name="Group 29">
              <a:extLst>
                <a:ext uri="{FF2B5EF4-FFF2-40B4-BE49-F238E27FC236}">
                  <a16:creationId xmlns:a16="http://schemas.microsoft.com/office/drawing/2014/main" id="{0F777699-5BCC-4039-6224-43ECDB051FEC}"/>
                </a:ext>
              </a:extLst>
            </p:cNvPr>
            <p:cNvGrpSpPr/>
            <p:nvPr/>
          </p:nvGrpSpPr>
          <p:grpSpPr>
            <a:xfrm>
              <a:off x="4745819" y="1491808"/>
              <a:ext cx="958096" cy="780795"/>
              <a:chOff x="5324330" y="1449052"/>
              <a:chExt cx="958096" cy="780795"/>
            </a:xfrm>
          </p:grpSpPr>
          <p:sp>
            <p:nvSpPr>
              <p:cNvPr id="31" name="Oval 30">
                <a:extLst>
                  <a:ext uri="{FF2B5EF4-FFF2-40B4-BE49-F238E27FC236}">
                    <a16:creationId xmlns:a16="http://schemas.microsoft.com/office/drawing/2014/main" id="{7DB7C97D-DD31-FFE5-23FE-A000E8C9C2E8}"/>
                  </a:ext>
                </a:extLst>
              </p:cNvPr>
              <p:cNvSpPr/>
              <p:nvPr/>
            </p:nvSpPr>
            <p:spPr>
              <a:xfrm>
                <a:off x="5412981" y="1449052"/>
                <a:ext cx="780795" cy="780795"/>
              </a:xfrm>
              <a:prstGeom prst="ellipse">
                <a:avLst/>
              </a:prstGeom>
              <a:solidFill>
                <a:srgbClr val="5CB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48F1D8AD-215F-B713-902F-C6331CCC04F9}"/>
                  </a:ext>
                </a:extLst>
              </p:cNvPr>
              <p:cNvSpPr txBox="1"/>
              <p:nvPr/>
            </p:nvSpPr>
            <p:spPr>
              <a:xfrm>
                <a:off x="5324330" y="1516283"/>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02</a:t>
                </a:r>
                <a:endParaRPr lang="ko-KR" altLang="en-US" sz="3600" b="1" dirty="0">
                  <a:solidFill>
                    <a:schemeClr val="bg1"/>
                  </a:solidFill>
                  <a:latin typeface="Verdana" panose="020B0604030504040204" pitchFamily="34" charset="0"/>
                  <a:cs typeface="Arial" pitchFamily="34" charset="0"/>
                </a:endParaRPr>
              </a:p>
            </p:txBody>
          </p:sp>
        </p:grpSp>
      </p:grpSp>
      <p:grpSp>
        <p:nvGrpSpPr>
          <p:cNvPr id="33" name="Group 32">
            <a:extLst>
              <a:ext uri="{FF2B5EF4-FFF2-40B4-BE49-F238E27FC236}">
                <a16:creationId xmlns:a16="http://schemas.microsoft.com/office/drawing/2014/main" id="{E0FC06D8-FB52-148B-0239-124F7DA41859}"/>
              </a:ext>
            </a:extLst>
          </p:cNvPr>
          <p:cNvGrpSpPr/>
          <p:nvPr/>
        </p:nvGrpSpPr>
        <p:grpSpPr>
          <a:xfrm>
            <a:off x="4215754" y="3705117"/>
            <a:ext cx="6205831" cy="780795"/>
            <a:chOff x="4745819" y="1491808"/>
            <a:chExt cx="6205831" cy="780795"/>
          </a:xfrm>
        </p:grpSpPr>
        <p:sp>
          <p:nvSpPr>
            <p:cNvPr id="34" name="TextBox 33">
              <a:extLst>
                <a:ext uri="{FF2B5EF4-FFF2-40B4-BE49-F238E27FC236}">
                  <a16:creationId xmlns:a16="http://schemas.microsoft.com/office/drawing/2014/main" id="{0389BC8A-E588-73D5-EF88-6AA13BB3EA28}"/>
                </a:ext>
              </a:extLst>
            </p:cNvPr>
            <p:cNvSpPr txBox="1"/>
            <p:nvPr/>
          </p:nvSpPr>
          <p:spPr>
            <a:xfrm>
              <a:off x="5826725" y="1538917"/>
              <a:ext cx="5124925" cy="707886"/>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2: Integrating and re-elaborating digital content</a:t>
              </a:r>
              <a:endParaRPr lang="ko-KR" altLang="en-US" sz="2000" b="1" dirty="0">
                <a:latin typeface="Arial Narrow" panose="020B0606020202030204" pitchFamily="34" charset="0"/>
                <a:cs typeface="Arial" pitchFamily="34" charset="0"/>
              </a:endParaRPr>
            </a:p>
          </p:txBody>
        </p:sp>
        <p:grpSp>
          <p:nvGrpSpPr>
            <p:cNvPr id="35" name="Group 34">
              <a:extLst>
                <a:ext uri="{FF2B5EF4-FFF2-40B4-BE49-F238E27FC236}">
                  <a16:creationId xmlns:a16="http://schemas.microsoft.com/office/drawing/2014/main" id="{D276DFFF-A19F-10FD-1120-D1A135136261}"/>
                </a:ext>
              </a:extLst>
            </p:cNvPr>
            <p:cNvGrpSpPr/>
            <p:nvPr/>
          </p:nvGrpSpPr>
          <p:grpSpPr>
            <a:xfrm>
              <a:off x="4745819" y="1491808"/>
              <a:ext cx="958096" cy="780795"/>
              <a:chOff x="5324330" y="1449052"/>
              <a:chExt cx="958096" cy="780795"/>
            </a:xfrm>
          </p:grpSpPr>
          <p:sp>
            <p:nvSpPr>
              <p:cNvPr id="36" name="Oval 35">
                <a:extLst>
                  <a:ext uri="{FF2B5EF4-FFF2-40B4-BE49-F238E27FC236}">
                    <a16:creationId xmlns:a16="http://schemas.microsoft.com/office/drawing/2014/main" id="{84D7A560-974A-B978-4BA7-23C11FE0CC45}"/>
                  </a:ext>
                </a:extLst>
              </p:cNvPr>
              <p:cNvSpPr/>
              <p:nvPr/>
            </p:nvSpPr>
            <p:spPr>
              <a:xfrm>
                <a:off x="5412981" y="1449052"/>
                <a:ext cx="780795" cy="780795"/>
              </a:xfrm>
              <a:prstGeom prst="ellipse">
                <a:avLst/>
              </a:prstGeom>
              <a:solidFill>
                <a:srgbClr val="2F5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a:extLst>
                  <a:ext uri="{FF2B5EF4-FFF2-40B4-BE49-F238E27FC236}">
                    <a16:creationId xmlns:a16="http://schemas.microsoft.com/office/drawing/2014/main" id="{F7887ECD-FE07-7D6A-7FB2-E251972C5B4E}"/>
                  </a:ext>
                </a:extLst>
              </p:cNvPr>
              <p:cNvSpPr txBox="1"/>
              <p:nvPr/>
            </p:nvSpPr>
            <p:spPr>
              <a:xfrm>
                <a:off x="5324330" y="1513845"/>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03</a:t>
                </a:r>
                <a:endParaRPr lang="ko-KR" altLang="en-US" sz="3600" b="1" dirty="0">
                  <a:solidFill>
                    <a:schemeClr val="bg1"/>
                  </a:solidFill>
                  <a:latin typeface="Verdana" panose="020B0604030504040204" pitchFamily="34" charset="0"/>
                  <a:cs typeface="Arial" pitchFamily="34" charset="0"/>
                </a:endParaRPr>
              </a:p>
            </p:txBody>
          </p:sp>
        </p:grpSp>
      </p:grpSp>
      <p:grpSp>
        <p:nvGrpSpPr>
          <p:cNvPr id="38" name="Group 37">
            <a:extLst>
              <a:ext uri="{FF2B5EF4-FFF2-40B4-BE49-F238E27FC236}">
                <a16:creationId xmlns:a16="http://schemas.microsoft.com/office/drawing/2014/main" id="{9D4147C2-61EE-7E65-4527-E7D4DDA01CE5}"/>
              </a:ext>
            </a:extLst>
          </p:cNvPr>
          <p:cNvGrpSpPr/>
          <p:nvPr/>
        </p:nvGrpSpPr>
        <p:grpSpPr>
          <a:xfrm>
            <a:off x="4215754" y="1830827"/>
            <a:ext cx="6205831" cy="780795"/>
            <a:chOff x="4745819" y="1491808"/>
            <a:chExt cx="6205831" cy="780795"/>
          </a:xfrm>
        </p:grpSpPr>
        <p:sp>
          <p:nvSpPr>
            <p:cNvPr id="39" name="TextBox 38">
              <a:extLst>
                <a:ext uri="{FF2B5EF4-FFF2-40B4-BE49-F238E27FC236}">
                  <a16:creationId xmlns:a16="http://schemas.microsoft.com/office/drawing/2014/main" id="{8C0E1AFA-D203-F62E-E08D-18EA5BDABD03}"/>
                </a:ext>
              </a:extLst>
            </p:cNvPr>
            <p:cNvSpPr txBox="1"/>
            <p:nvPr/>
          </p:nvSpPr>
          <p:spPr>
            <a:xfrm>
              <a:off x="5826725" y="1697539"/>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Introduction &amp; Learning Outcomes</a:t>
              </a:r>
              <a:endParaRPr lang="ko-KR" altLang="en-US" sz="2000" b="1" dirty="0">
                <a:latin typeface="Arial Narrow" panose="020B0606020202030204" pitchFamily="34" charset="0"/>
                <a:cs typeface="Arial" pitchFamily="34" charset="0"/>
              </a:endParaRPr>
            </a:p>
          </p:txBody>
        </p:sp>
        <p:grpSp>
          <p:nvGrpSpPr>
            <p:cNvPr id="40" name="Group 39">
              <a:extLst>
                <a:ext uri="{FF2B5EF4-FFF2-40B4-BE49-F238E27FC236}">
                  <a16:creationId xmlns:a16="http://schemas.microsoft.com/office/drawing/2014/main" id="{B06714F5-2F65-501E-A92A-7B8E0E9900E0}"/>
                </a:ext>
              </a:extLst>
            </p:cNvPr>
            <p:cNvGrpSpPr/>
            <p:nvPr/>
          </p:nvGrpSpPr>
          <p:grpSpPr>
            <a:xfrm>
              <a:off x="4745819" y="1491808"/>
              <a:ext cx="958096" cy="780795"/>
              <a:chOff x="5324330" y="1449052"/>
              <a:chExt cx="958096" cy="780795"/>
            </a:xfrm>
          </p:grpSpPr>
          <p:sp>
            <p:nvSpPr>
              <p:cNvPr id="41" name="Oval 40">
                <a:extLst>
                  <a:ext uri="{FF2B5EF4-FFF2-40B4-BE49-F238E27FC236}">
                    <a16:creationId xmlns:a16="http://schemas.microsoft.com/office/drawing/2014/main" id="{9FACB1D7-7C5F-C90E-1B5E-01CFF6055F48}"/>
                  </a:ext>
                </a:extLst>
              </p:cNvPr>
              <p:cNvSpPr/>
              <p:nvPr/>
            </p:nvSpPr>
            <p:spPr>
              <a:xfrm>
                <a:off x="5412981" y="1449052"/>
                <a:ext cx="780795" cy="780795"/>
              </a:xfrm>
              <a:prstGeom prst="ellipse">
                <a:avLst/>
              </a:prstGeom>
              <a:solidFill>
                <a:srgbClr val="122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TextBox 41">
                <a:extLst>
                  <a:ext uri="{FF2B5EF4-FFF2-40B4-BE49-F238E27FC236}">
                    <a16:creationId xmlns:a16="http://schemas.microsoft.com/office/drawing/2014/main" id="{CE68C2EF-D739-9D7E-E14B-F2F4FA611967}"/>
                  </a:ext>
                </a:extLst>
              </p:cNvPr>
              <p:cNvSpPr txBox="1"/>
              <p:nvPr/>
            </p:nvSpPr>
            <p:spPr>
              <a:xfrm>
                <a:off x="5324330" y="1516283"/>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01</a:t>
                </a:r>
                <a:endParaRPr lang="ko-KR" altLang="en-US" sz="3600" b="1" dirty="0">
                  <a:solidFill>
                    <a:schemeClr val="bg1"/>
                  </a:solidFill>
                  <a:latin typeface="Verdana" panose="020B0604030504040204" pitchFamily="34" charset="0"/>
                  <a:cs typeface="Arial" pitchFamily="34" charset="0"/>
                </a:endParaRPr>
              </a:p>
            </p:txBody>
          </p:sp>
        </p:grpSp>
      </p:grpSp>
      <p:grpSp>
        <p:nvGrpSpPr>
          <p:cNvPr id="43" name="Group 42">
            <a:extLst>
              <a:ext uri="{FF2B5EF4-FFF2-40B4-BE49-F238E27FC236}">
                <a16:creationId xmlns:a16="http://schemas.microsoft.com/office/drawing/2014/main" id="{AEF3F394-7569-1199-013E-4365B5FEADFF}"/>
              </a:ext>
            </a:extLst>
          </p:cNvPr>
          <p:cNvGrpSpPr/>
          <p:nvPr/>
        </p:nvGrpSpPr>
        <p:grpSpPr>
          <a:xfrm>
            <a:off x="4215754" y="4644377"/>
            <a:ext cx="6205831" cy="780795"/>
            <a:chOff x="4745819" y="1491808"/>
            <a:chExt cx="6205831" cy="780795"/>
          </a:xfrm>
        </p:grpSpPr>
        <p:sp>
          <p:nvSpPr>
            <p:cNvPr id="44" name="TextBox 43">
              <a:extLst>
                <a:ext uri="{FF2B5EF4-FFF2-40B4-BE49-F238E27FC236}">
                  <a16:creationId xmlns:a16="http://schemas.microsoft.com/office/drawing/2014/main" id="{B489454B-6D00-3938-DBB0-49FA707875F5}"/>
                </a:ext>
              </a:extLst>
            </p:cNvPr>
            <p:cNvSpPr txBox="1"/>
            <p:nvPr/>
          </p:nvSpPr>
          <p:spPr>
            <a:xfrm>
              <a:off x="5826725" y="1660215"/>
              <a:ext cx="5124925" cy="400110"/>
            </a:xfrm>
            <a:prstGeom prst="rect">
              <a:avLst/>
            </a:prstGeom>
            <a:noFill/>
          </p:spPr>
          <p:txBody>
            <a:bodyPr wrap="square" lIns="108000" rIns="108000" rtlCol="0">
              <a:spAutoFit/>
            </a:bodyPr>
            <a:lstStyle/>
            <a:p>
              <a:r>
                <a:rPr lang="en-US" altLang="ko-KR" sz="2000" b="1" dirty="0">
                  <a:latin typeface="Arial Narrow" panose="020B0606020202030204" pitchFamily="34" charset="0"/>
                  <a:ea typeface="Gadugi" panose="020B0502040204020203" pitchFamily="34" charset="0"/>
                  <a:cs typeface="Arial" pitchFamily="34" charset="0"/>
                </a:rPr>
                <a:t>Topic 3: Copyright and licenses</a:t>
              </a:r>
              <a:endParaRPr lang="ko-KR" altLang="en-US" sz="2000" b="1" dirty="0">
                <a:latin typeface="Arial Narrow" panose="020B0606020202030204" pitchFamily="34" charset="0"/>
                <a:cs typeface="Arial" pitchFamily="34" charset="0"/>
              </a:endParaRPr>
            </a:p>
          </p:txBody>
        </p:sp>
        <p:grpSp>
          <p:nvGrpSpPr>
            <p:cNvPr id="45" name="Group 44">
              <a:extLst>
                <a:ext uri="{FF2B5EF4-FFF2-40B4-BE49-F238E27FC236}">
                  <a16:creationId xmlns:a16="http://schemas.microsoft.com/office/drawing/2014/main" id="{6B843625-CE7C-837C-2B6C-C76992E4EAB5}"/>
                </a:ext>
              </a:extLst>
            </p:cNvPr>
            <p:cNvGrpSpPr/>
            <p:nvPr/>
          </p:nvGrpSpPr>
          <p:grpSpPr>
            <a:xfrm>
              <a:off x="4745819" y="1491808"/>
              <a:ext cx="958096" cy="780795"/>
              <a:chOff x="5324330" y="1449052"/>
              <a:chExt cx="958096" cy="780795"/>
            </a:xfrm>
          </p:grpSpPr>
          <p:sp>
            <p:nvSpPr>
              <p:cNvPr id="46" name="Oval 45">
                <a:extLst>
                  <a:ext uri="{FF2B5EF4-FFF2-40B4-BE49-F238E27FC236}">
                    <a16:creationId xmlns:a16="http://schemas.microsoft.com/office/drawing/2014/main" id="{986B67CB-6A93-4895-0528-4ACE6EE67A74}"/>
                  </a:ext>
                </a:extLst>
              </p:cNvPr>
              <p:cNvSpPr/>
              <p:nvPr/>
            </p:nvSpPr>
            <p:spPr>
              <a:xfrm>
                <a:off x="5412981" y="1449052"/>
                <a:ext cx="780795" cy="780795"/>
              </a:xfrm>
              <a:prstGeom prst="ellipse">
                <a:avLst/>
              </a:prstGeom>
              <a:solidFill>
                <a:srgbClr val="3A9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TextBox 46">
                <a:extLst>
                  <a:ext uri="{FF2B5EF4-FFF2-40B4-BE49-F238E27FC236}">
                    <a16:creationId xmlns:a16="http://schemas.microsoft.com/office/drawing/2014/main" id="{53EB5168-9F4E-A6DB-1DAB-15DCF9F89CDE}"/>
                  </a:ext>
                </a:extLst>
              </p:cNvPr>
              <p:cNvSpPr txBox="1"/>
              <p:nvPr/>
            </p:nvSpPr>
            <p:spPr>
              <a:xfrm>
                <a:off x="5324330" y="1507067"/>
                <a:ext cx="958096" cy="646331"/>
              </a:xfrm>
              <a:prstGeom prst="rect">
                <a:avLst/>
              </a:prstGeom>
              <a:noFill/>
            </p:spPr>
            <p:txBody>
              <a:bodyPr wrap="square" lIns="108000" rIns="108000" rtlCol="0">
                <a:spAutoFit/>
              </a:bodyPr>
              <a:lstStyle/>
              <a:p>
                <a:pPr algn="ctr"/>
                <a:r>
                  <a:rPr lang="en-US" altLang="ko-KR" sz="3600" b="1" dirty="0">
                    <a:solidFill>
                      <a:schemeClr val="bg1"/>
                    </a:solidFill>
                    <a:latin typeface="Verdana" panose="020B0604030504040204" pitchFamily="34" charset="0"/>
                    <a:ea typeface="Verdana" panose="020B0604030504040204" pitchFamily="34" charset="0"/>
                    <a:cs typeface="Arial" pitchFamily="34" charset="0"/>
                  </a:rPr>
                  <a:t>04</a:t>
                </a:r>
                <a:endParaRPr lang="ko-KR" altLang="en-US" sz="3600" b="1" dirty="0">
                  <a:solidFill>
                    <a:schemeClr val="bg1"/>
                  </a:solidFill>
                  <a:latin typeface="Verdana" panose="020B0604030504040204" pitchFamily="34" charset="0"/>
                  <a:cs typeface="Arial" pitchFamily="34" charset="0"/>
                </a:endParaRPr>
              </a:p>
            </p:txBody>
          </p:sp>
        </p:grpSp>
      </p:grpSp>
    </p:spTree>
    <p:extLst>
      <p:ext uri="{BB962C8B-B14F-4D97-AF65-F5344CB8AC3E}">
        <p14:creationId xmlns:p14="http://schemas.microsoft.com/office/powerpoint/2010/main" val="2529559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2789853" cy="770476"/>
          </a:xfrm>
          <a:prstGeom prst="homePlate">
            <a:avLst>
              <a:gd name="adj" fmla="val 50000"/>
            </a:avLst>
          </a:prstGeom>
          <a:solidFill>
            <a:schemeClr val="accent5"/>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0" y="303933"/>
            <a:ext cx="253792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References &amp; Resources:</a:t>
            </a:r>
            <a:endParaRPr lang="en-GB" b="1" i="0"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8" name="Google Shape;105;p2">
            <a:extLst>
              <a:ext uri="{FF2B5EF4-FFF2-40B4-BE49-F238E27FC236}">
                <a16:creationId xmlns:a16="http://schemas.microsoft.com/office/drawing/2014/main" id="{24261349-6758-7660-08CA-F5731B643AE8}"/>
              </a:ext>
            </a:extLst>
          </p:cNvPr>
          <p:cNvSpPr txBox="1">
            <a:spLocks/>
          </p:cNvSpPr>
          <p:nvPr/>
        </p:nvSpPr>
        <p:spPr>
          <a:xfrm>
            <a:off x="1119675" y="2052734"/>
            <a:ext cx="8593494" cy="36762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4"/>
              </a:rPr>
              <a:t>www.edu.gcfglobal.org</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hlinkClick r:id="rId5"/>
              </a:rPr>
              <a:t>www.youtube.com/@GCFLearnFree</a:t>
            </a:r>
            <a:r>
              <a:rPr lang="en-GB"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hlinkClick r:id="rId6"/>
              </a:rPr>
              <a:t>www.Indeed.com</a:t>
            </a:r>
            <a:r>
              <a:rPr lang="en-US"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hlinkClick r:id="rId7"/>
              </a:rPr>
              <a:t>www.Microsoft.com</a:t>
            </a:r>
            <a:r>
              <a:rPr lang="en-US" sz="1600" dirty="0">
                <a:effectLst/>
                <a:latin typeface="Arial Narrow" panose="020B0606020202030204" pitchFamily="34" charset="0"/>
                <a:ea typeface="Calibri" panose="020F0502020204030204" pitchFamily="34" charset="0"/>
                <a:cs typeface="Calibri" panose="020F0502020204030204" pitchFamily="34" charset="0"/>
              </a:rPr>
              <a:t> </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@Insider Tech – YouTube   </a:t>
            </a:r>
          </a:p>
          <a:p>
            <a:pPr algn="just">
              <a:lnSpc>
                <a:spcPct val="100000"/>
              </a:lnSpc>
              <a:spcBef>
                <a:spcPts val="0"/>
              </a:spcBef>
              <a:spcAft>
                <a:spcPts val="600"/>
              </a:spcAft>
            </a:pPr>
            <a:r>
              <a:rPr lang="en-GB" sz="1600" dirty="0">
                <a:effectLst/>
                <a:latin typeface="Arial Narrow" panose="020B0606020202030204" pitchFamily="34" charset="0"/>
                <a:ea typeface="Calibri" panose="020F0502020204030204" pitchFamily="34" charset="0"/>
                <a:cs typeface="Calibri" panose="020F0502020204030204" pitchFamily="34" charset="0"/>
              </a:rPr>
              <a:t> </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197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dirty="0"/>
          </a:p>
        </p:txBody>
      </p:sp>
      <p:sp>
        <p:nvSpPr>
          <p:cNvPr id="10" name="TextBox 9">
            <a:extLst>
              <a:ext uri="{FF2B5EF4-FFF2-40B4-BE49-F238E27FC236}">
                <a16:creationId xmlns:a16="http://schemas.microsoft.com/office/drawing/2014/main" id="{CB796BE1-1E44-019E-947D-F532B8115B79}"/>
              </a:ext>
            </a:extLst>
          </p:cNvPr>
          <p:cNvSpPr txBox="1"/>
          <p:nvPr/>
        </p:nvSpPr>
        <p:spPr>
          <a:xfrm>
            <a:off x="3312367"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Information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Data Literacy</a:t>
            </a:r>
          </a:p>
        </p:txBody>
      </p:sp>
      <p:sp>
        <p:nvSpPr>
          <p:cNvPr id="11" name="TextBox 10">
            <a:extLst>
              <a:ext uri="{FF2B5EF4-FFF2-40B4-BE49-F238E27FC236}">
                <a16:creationId xmlns:a16="http://schemas.microsoft.com/office/drawing/2014/main" id="{8525473A-A8A4-3A9E-144D-8C6559482CB5}"/>
              </a:ext>
            </a:extLst>
          </p:cNvPr>
          <p:cNvSpPr txBox="1"/>
          <p:nvPr/>
        </p:nvSpPr>
        <p:spPr>
          <a:xfrm>
            <a:off x="8306915" y="4939556"/>
            <a:ext cx="244462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Safety</a:t>
            </a:r>
          </a:p>
        </p:txBody>
      </p:sp>
      <p:sp>
        <p:nvSpPr>
          <p:cNvPr id="12" name="TextBox 11">
            <a:extLst>
              <a:ext uri="{FF2B5EF4-FFF2-40B4-BE49-F238E27FC236}">
                <a16:creationId xmlns:a16="http://schemas.microsoft.com/office/drawing/2014/main" id="{66266B57-CD0B-ADE4-B0CF-E08A4AA9FAA3}"/>
              </a:ext>
            </a:extLst>
          </p:cNvPr>
          <p:cNvSpPr txBox="1"/>
          <p:nvPr/>
        </p:nvSpPr>
        <p:spPr>
          <a:xfrm>
            <a:off x="3315481" y="4785668"/>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Communication &amp; </a:t>
            </a:r>
          </a:p>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lang="en-US" sz="2000" b="1" dirty="0">
                <a:solidFill>
                  <a:srgbClr val="FFFFFF"/>
                </a:solidFill>
                <a:latin typeface="Gadugi" panose="020B0502040204020203" pitchFamily="34" charset="0"/>
                <a:ea typeface="Gadugi" panose="020B0502040204020203" pitchFamily="34" charset="0"/>
                <a:cs typeface="Candara"/>
                <a:sym typeface="Candara"/>
              </a:rPr>
              <a:t>Collaboration</a:t>
            </a:r>
            <a:endPar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endParaRPr>
          </a:p>
        </p:txBody>
      </p:sp>
      <p:sp>
        <p:nvSpPr>
          <p:cNvPr id="13" name="TextBox 12">
            <a:extLst>
              <a:ext uri="{FF2B5EF4-FFF2-40B4-BE49-F238E27FC236}">
                <a16:creationId xmlns:a16="http://schemas.microsoft.com/office/drawing/2014/main" id="{79DAD891-6358-58D9-4763-1C2697EA6ADA}"/>
              </a:ext>
            </a:extLst>
          </p:cNvPr>
          <p:cNvSpPr txBox="1"/>
          <p:nvPr/>
        </p:nvSpPr>
        <p:spPr>
          <a:xfrm>
            <a:off x="8306915" y="2533881"/>
            <a:ext cx="244462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ndara"/>
              <a:buNone/>
              <a:tabLst/>
              <a:defRPr/>
            </a:pPr>
            <a:r>
              <a:rPr kumimoji="0" lang="en-US" sz="2000" b="1" i="0" u="none" strike="noStrike" kern="0" cap="none" spc="0" normalizeH="0" baseline="0" noProof="0" dirty="0">
                <a:ln>
                  <a:noFill/>
                </a:ln>
                <a:solidFill>
                  <a:srgbClr val="FFFFFF"/>
                </a:solidFill>
                <a:effectLst/>
                <a:uLnTx/>
                <a:uFillTx/>
                <a:latin typeface="Gadugi" panose="020B0502040204020203" pitchFamily="34" charset="0"/>
                <a:ea typeface="Gadugi" panose="020B0502040204020203" pitchFamily="34" charset="0"/>
                <a:cs typeface="Candara"/>
                <a:sym typeface="Candara"/>
              </a:rPr>
              <a:t>Digital Content Creation</a:t>
            </a:r>
          </a:p>
        </p:txBody>
      </p:sp>
      <p:sp>
        <p:nvSpPr>
          <p:cNvPr id="16" name="Google Shape;105;p2">
            <a:extLst>
              <a:ext uri="{FF2B5EF4-FFF2-40B4-BE49-F238E27FC236}">
                <a16:creationId xmlns:a16="http://schemas.microsoft.com/office/drawing/2014/main" id="{CC898F08-0066-6681-9CCB-C614727B6111}"/>
              </a:ext>
            </a:extLst>
          </p:cNvPr>
          <p:cNvSpPr txBox="1">
            <a:spLocks/>
          </p:cNvSpPr>
          <p:nvPr/>
        </p:nvSpPr>
        <p:spPr>
          <a:xfrm>
            <a:off x="447870" y="1783762"/>
            <a:ext cx="10450286" cy="457241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2200"/>
            </a:pPr>
            <a:endParaRPr lang="en-US" sz="2000" dirty="0">
              <a:latin typeface="Arial Narrow" panose="020B0606020202030204" pitchFamily="34" charset="0"/>
              <a:ea typeface="Candara"/>
              <a:cs typeface="Candara"/>
              <a:sym typeface="Candara"/>
            </a:endParaRPr>
          </a:p>
        </p:txBody>
      </p:sp>
      <p:pic>
        <p:nvPicPr>
          <p:cNvPr id="2" name="Picture 1">
            <a:extLst>
              <a:ext uri="{FF2B5EF4-FFF2-40B4-BE49-F238E27FC236}">
                <a16:creationId xmlns:a16="http://schemas.microsoft.com/office/drawing/2014/main" id="{605D54D1-3409-9CD3-51CC-44E8F89BFEEF}"/>
              </a:ext>
            </a:extLst>
          </p:cNvPr>
          <p:cNvPicPr>
            <a:picLocks noChangeAspect="1"/>
          </p:cNvPicPr>
          <p:nvPr/>
        </p:nvPicPr>
        <p:blipFill rotWithShape="1">
          <a:blip r:embed="rId2"/>
          <a:srcRect l="26762" t="20988" r="25649" b="29497"/>
          <a:stretch/>
        </p:blipFill>
        <p:spPr>
          <a:xfrm>
            <a:off x="4839188" y="1226900"/>
            <a:ext cx="1835600" cy="1909905"/>
          </a:xfrm>
          <a:prstGeom prst="rect">
            <a:avLst/>
          </a:prstGeom>
        </p:spPr>
      </p:pic>
      <p:sp>
        <p:nvSpPr>
          <p:cNvPr id="3" name="Google Shape;96;p1">
            <a:extLst>
              <a:ext uri="{FF2B5EF4-FFF2-40B4-BE49-F238E27FC236}">
                <a16:creationId xmlns:a16="http://schemas.microsoft.com/office/drawing/2014/main" id="{1CE5CEEF-9A4D-D7B2-084E-6535159161F5}"/>
              </a:ext>
            </a:extLst>
          </p:cNvPr>
          <p:cNvSpPr txBox="1"/>
          <p:nvPr/>
        </p:nvSpPr>
        <p:spPr>
          <a:xfrm>
            <a:off x="1914141" y="3381038"/>
            <a:ext cx="836371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12229D"/>
                </a:solidFill>
                <a:latin typeface="Gadugi" panose="020B0502040204020203" pitchFamily="34" charset="0"/>
                <a:ea typeface="Gadugi" panose="020B0502040204020203" pitchFamily="34" charset="0"/>
                <a:cs typeface="Candara"/>
                <a:sym typeface="Candara"/>
              </a:rPr>
              <a:t>Inclusive digital competence training for labor market risk groups</a:t>
            </a:r>
          </a:p>
        </p:txBody>
      </p:sp>
      <p:pic>
        <p:nvPicPr>
          <p:cNvPr id="7" name="Picture 6">
            <a:extLst>
              <a:ext uri="{FF2B5EF4-FFF2-40B4-BE49-F238E27FC236}">
                <a16:creationId xmlns:a16="http://schemas.microsoft.com/office/drawing/2014/main" id="{CB65E49C-16E0-14A6-EF27-897C52C9CFBD}"/>
              </a:ext>
            </a:extLst>
          </p:cNvPr>
          <p:cNvPicPr>
            <a:picLocks noChangeAspect="1"/>
          </p:cNvPicPr>
          <p:nvPr/>
        </p:nvPicPr>
        <p:blipFill>
          <a:blip r:embed="rId3"/>
          <a:stretch>
            <a:fillRect/>
          </a:stretch>
        </p:blipFill>
        <p:spPr>
          <a:xfrm>
            <a:off x="1597152" y="4632795"/>
            <a:ext cx="3945232" cy="676249"/>
          </a:xfrm>
          <a:prstGeom prst="rect">
            <a:avLst/>
          </a:prstGeom>
        </p:spPr>
      </p:pic>
      <p:pic>
        <p:nvPicPr>
          <p:cNvPr id="8" name="Picture 7">
            <a:extLst>
              <a:ext uri="{FF2B5EF4-FFF2-40B4-BE49-F238E27FC236}">
                <a16:creationId xmlns:a16="http://schemas.microsoft.com/office/drawing/2014/main" id="{6F4018B9-C79B-96A3-E1D5-40F8B35F7F2E}"/>
              </a:ext>
            </a:extLst>
          </p:cNvPr>
          <p:cNvPicPr>
            <a:picLocks noChangeAspect="1"/>
          </p:cNvPicPr>
          <p:nvPr/>
        </p:nvPicPr>
        <p:blipFill>
          <a:blip r:embed="rId4"/>
          <a:stretch>
            <a:fillRect/>
          </a:stretch>
        </p:blipFill>
        <p:spPr>
          <a:xfrm>
            <a:off x="6826764" y="4510783"/>
            <a:ext cx="3315612" cy="1108658"/>
          </a:xfrm>
          <a:prstGeom prst="rect">
            <a:avLst/>
          </a:prstGeom>
        </p:spPr>
      </p:pic>
      <p:sp>
        <p:nvSpPr>
          <p:cNvPr id="6" name="TextBox 5">
            <a:extLst>
              <a:ext uri="{FF2B5EF4-FFF2-40B4-BE49-F238E27FC236}">
                <a16:creationId xmlns:a16="http://schemas.microsoft.com/office/drawing/2014/main" id="{BD8B4F73-1720-421D-2278-6AA3A977D646}"/>
              </a:ext>
            </a:extLst>
          </p:cNvPr>
          <p:cNvSpPr txBox="1"/>
          <p:nvPr/>
        </p:nvSpPr>
        <p:spPr>
          <a:xfrm>
            <a:off x="3581401" y="5890305"/>
            <a:ext cx="7242109" cy="830997"/>
          </a:xfrm>
          <a:prstGeom prst="rect">
            <a:avLst/>
          </a:prstGeom>
          <a:noFill/>
        </p:spPr>
        <p:txBody>
          <a:bodyPr wrap="square">
            <a:spAutoFit/>
          </a:bodyPr>
          <a:lstStyle/>
          <a:p>
            <a:pPr algn="just"/>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PROJECT HAS BEEN FUNDED WITH SUPPORT FROM THE EUROPEAN COMMISSION – APPLICATION NUMBER 2022-1-BG01-KA210-VET-000084442. THIS PUBLICATION REFLECTS THE VIEWS ONLY OF THE AUTHOR, AND THE COMMISSION CANNOT BE HELD RESPONSIBLE FOR ANY USE WHICH MAY BE MADE OF THE INFORMATION CONTAINED THREIN.</a:t>
            </a:r>
            <a:endParaRPr lang="en-US" sz="1200" dirty="0"/>
          </a:p>
        </p:txBody>
      </p:sp>
      <p:pic>
        <p:nvPicPr>
          <p:cNvPr id="9" name="Picture 8" descr="Blue text on a white background&#10;&#10;Description automatically generated">
            <a:extLst>
              <a:ext uri="{FF2B5EF4-FFF2-40B4-BE49-F238E27FC236}">
                <a16:creationId xmlns:a16="http://schemas.microsoft.com/office/drawing/2014/main" id="{59B9D572-65E0-0A79-BF4E-B2DC239F8AC2}"/>
              </a:ext>
            </a:extLst>
          </p:cNvPr>
          <p:cNvPicPr>
            <a:picLocks noChangeAspect="1"/>
          </p:cNvPicPr>
          <p:nvPr/>
        </p:nvPicPr>
        <p:blipFill>
          <a:blip r:embed="rId5"/>
          <a:stretch>
            <a:fillRect/>
          </a:stretch>
        </p:blipFill>
        <p:spPr>
          <a:xfrm>
            <a:off x="289249" y="5900559"/>
            <a:ext cx="3181739" cy="707886"/>
          </a:xfrm>
          <a:prstGeom prst="rect">
            <a:avLst/>
          </a:prstGeom>
        </p:spPr>
      </p:pic>
    </p:spTree>
    <p:extLst>
      <p:ext uri="{BB962C8B-B14F-4D97-AF65-F5344CB8AC3E}">
        <p14:creationId xmlns:p14="http://schemas.microsoft.com/office/powerpoint/2010/main" val="381718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382252"/>
            <a:ext cx="3554963"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6" name="Google Shape;105;p2">
            <a:extLst>
              <a:ext uri="{FF2B5EF4-FFF2-40B4-BE49-F238E27FC236}">
                <a16:creationId xmlns:a16="http://schemas.microsoft.com/office/drawing/2014/main" id="{CC898F08-0066-6681-9CCB-C614727B6111}"/>
              </a:ext>
            </a:extLst>
          </p:cNvPr>
          <p:cNvSpPr txBox="1">
            <a:spLocks/>
          </p:cNvSpPr>
          <p:nvPr/>
        </p:nvSpPr>
        <p:spPr>
          <a:xfrm>
            <a:off x="970383" y="1660850"/>
            <a:ext cx="7091265" cy="33590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just">
              <a:lnSpc>
                <a:spcPct val="110000"/>
              </a:lnSpc>
              <a:spcBef>
                <a:spcPts val="0"/>
              </a:spcBef>
              <a:spcAft>
                <a:spcPts val="1200"/>
              </a:spcAft>
              <a:buSzPts val="2200"/>
            </a:pPr>
            <a:r>
              <a:rPr lang="en-US" sz="1600" dirty="0">
                <a:latin typeface="Arial Narrow" panose="020B0606020202030204" pitchFamily="34" charset="0"/>
                <a:ea typeface="Candara"/>
                <a:cs typeface="Candara"/>
                <a:sym typeface="Candara"/>
              </a:rPr>
              <a:t>Module “Digital Content Creation” will encompass topics related to:</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Developing of digital content.</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Integrating and re-elaborating digital content.</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Copyright and licenses and their application to digital information and content.</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Basic programming - developing a sequence of understandable instructions for a computing system to solve a given problem or to perform a specific task.</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Creative use of digital technologies.</a:t>
            </a: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7" y="490539"/>
            <a:ext cx="288518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Introduction</a:t>
            </a:r>
            <a:endParaRPr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Tree>
    <p:extLst>
      <p:ext uri="{BB962C8B-B14F-4D97-AF65-F5344CB8AC3E}">
        <p14:creationId xmlns:p14="http://schemas.microsoft.com/office/powerpoint/2010/main" val="172987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382252"/>
            <a:ext cx="3554963" cy="736531"/>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490539"/>
            <a:ext cx="331966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Gadugi" panose="020B0502040204020203" pitchFamily="34" charset="0"/>
                <a:ea typeface="Gadugi" panose="020B0502040204020203" pitchFamily="34" charset="0"/>
                <a:sym typeface="Candara"/>
              </a:rPr>
              <a:t>Learning Outcomes</a:t>
            </a:r>
          </a:p>
          <a:p>
            <a:pPr marL="0" marR="0" lvl="0" indent="0" algn="l" rtl="0">
              <a:lnSpc>
                <a:spcPct val="100000"/>
              </a:lnSpc>
              <a:spcBef>
                <a:spcPts val="0"/>
              </a:spcBef>
              <a:spcAft>
                <a:spcPts val="0"/>
              </a:spcAft>
              <a:buClr>
                <a:srgbClr val="000000"/>
              </a:buClr>
              <a:buSzPts val="2800"/>
              <a:buFont typeface="Arial"/>
              <a:buNone/>
            </a:pPr>
            <a:endParaRPr lang="en-GB" sz="1400" b="0" i="0" u="none" strike="noStrike" cap="none" dirty="0">
              <a:solidFill>
                <a:srgbClr val="000000"/>
              </a:solidFill>
              <a:latin typeface="Gadugi" panose="020B0502040204020203" pitchFamily="34" charset="0"/>
              <a:ea typeface="Gadugi" panose="020B0502040204020203" pitchFamily="34" charset="0"/>
              <a:sym typeface="Arial"/>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793103" y="1639679"/>
            <a:ext cx="9041362" cy="429802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just">
              <a:lnSpc>
                <a:spcPct val="110000"/>
              </a:lnSpc>
              <a:spcBef>
                <a:spcPts val="0"/>
              </a:spcBef>
              <a:spcAft>
                <a:spcPts val="1200"/>
              </a:spcAft>
              <a:buSzPts val="2200"/>
            </a:pPr>
            <a:r>
              <a:rPr lang="en-US" sz="1600" dirty="0">
                <a:latin typeface="Arial Narrow" panose="020B0606020202030204" pitchFamily="34" charset="0"/>
                <a:ea typeface="Candara"/>
                <a:cs typeface="Candara"/>
                <a:sym typeface="Candara"/>
              </a:rPr>
              <a:t>Module “Digital Content Creation” will introduce the learners the following knowledge and skills: </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Creation and editing of digital content in different format, to express oneself through digital meaning. </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Modifying, refining and integration of new information and content into an existing body of knowledge and resources to create new, original and relevant content and knowledge.</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Understanding the copyright and licenses apply to digital information and content.</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Planning and developing a sequence of understandable instructions for a computing system to solve a given problem or to perform a specific task.</a:t>
            </a:r>
          </a:p>
          <a:p>
            <a:pPr marL="342900" indent="-342900" algn="just">
              <a:lnSpc>
                <a:spcPct val="110000"/>
              </a:lnSpc>
              <a:spcBef>
                <a:spcPts val="0"/>
              </a:spcBef>
              <a:spcAft>
                <a:spcPts val="1200"/>
              </a:spcAft>
              <a:buSzPts val="2200"/>
              <a:buFont typeface="Wingdings" panose="05000000000000000000" pitchFamily="2" charset="2"/>
              <a:buChar char="§"/>
            </a:pPr>
            <a:r>
              <a:rPr lang="en-US" sz="1600" dirty="0">
                <a:latin typeface="Arial Narrow" panose="020B0606020202030204" pitchFamily="34" charset="0"/>
                <a:ea typeface="Candara"/>
                <a:cs typeface="Candara"/>
                <a:sym typeface="Candara"/>
              </a:rPr>
              <a:t>Solving basic problems related to comprehensive use of digital technologies.</a:t>
            </a:r>
          </a:p>
        </p:txBody>
      </p:sp>
    </p:spTree>
    <p:extLst>
      <p:ext uri="{BB962C8B-B14F-4D97-AF65-F5344CB8AC3E}">
        <p14:creationId xmlns:p14="http://schemas.microsoft.com/office/powerpoint/2010/main" val="292987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4"/>
            <a:ext cx="9675844" cy="21273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Digital Communication</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Digital communication is the process of creating, sharing, and engaging with content across various platforms and channels. Whether you want to inform, persuade, entertain, or educate your audience, you need to master the tools and techniques for producing and editing high-quality digital content.</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To create digital content, like text, data, numbers, and presentations, we have to use a specific digital tool.</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The most common tools used by the users are </a:t>
            </a:r>
            <a:r>
              <a:rPr lang="en-US" sz="1600" b="1" dirty="0">
                <a:effectLst/>
                <a:latin typeface="Arial Narrow" panose="020B0606020202030204" pitchFamily="34" charset="0"/>
                <a:ea typeface="Calibri" panose="020F0502020204030204" pitchFamily="34" charset="0"/>
                <a:cs typeface="Calibri" panose="020F0502020204030204" pitchFamily="34" charset="0"/>
              </a:rPr>
              <a:t>MS Office</a:t>
            </a:r>
            <a:r>
              <a:rPr lang="en-US" sz="1600" dirty="0">
                <a:effectLst/>
                <a:latin typeface="Arial Narrow" panose="020B0606020202030204" pitchFamily="34" charset="0"/>
                <a:ea typeface="Calibri" panose="020F0502020204030204" pitchFamily="34" charset="0"/>
                <a:cs typeface="Calibri" panose="020F0502020204030204" pitchFamily="34" charset="0"/>
              </a:rPr>
              <a:t> (license) and </a:t>
            </a:r>
            <a:r>
              <a:rPr lang="en-US" sz="1600" b="1" dirty="0">
                <a:effectLst/>
                <a:latin typeface="Arial Narrow" panose="020B0606020202030204" pitchFamily="34" charset="0"/>
                <a:ea typeface="Calibri" panose="020F0502020204030204" pitchFamily="34" charset="0"/>
                <a:cs typeface="Calibri" panose="020F0502020204030204" pitchFamily="34" charset="0"/>
              </a:rPr>
              <a:t>Google</a:t>
            </a:r>
            <a:r>
              <a:rPr lang="en-US" sz="1600" dirty="0">
                <a:effectLst/>
                <a:latin typeface="Arial Narrow" panose="020B0606020202030204" pitchFamily="34" charset="0"/>
                <a:ea typeface="Calibri" panose="020F0502020204030204" pitchFamily="34" charset="0"/>
                <a:cs typeface="Calibri" panose="020F0502020204030204" pitchFamily="34" charset="0"/>
              </a:rPr>
              <a:t> (docs, spreadsheets, slides).</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MS Office - word processors, 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pic>
        <p:nvPicPr>
          <p:cNvPr id="1028" name="Picture 4" descr="2 Solutions to Transfer Microsoft Office to Another Computer [2023]">
            <a:extLst>
              <a:ext uri="{FF2B5EF4-FFF2-40B4-BE49-F238E27FC236}">
                <a16:creationId xmlns:a16="http://schemas.microsoft.com/office/drawing/2014/main" id="{1D42CFBD-4F2D-B0C1-F8AB-A534981A7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933" y="401682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Google Drive? a Guide to Google's File Storage Service">
            <a:extLst>
              <a:ext uri="{FF2B5EF4-FFF2-40B4-BE49-F238E27FC236}">
                <a16:creationId xmlns:a16="http://schemas.microsoft.com/office/drawing/2014/main" id="{648A7F0C-53A9-BABB-EB3E-900C1FF42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445" y="4016829"/>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9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34F327-82AE-1C5A-A14B-BE76B31525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5" name="Picture 4" descr="Blue text on a white background&#10;&#10;Description automatically generated">
            <a:extLst>
              <a:ext uri="{FF2B5EF4-FFF2-40B4-BE49-F238E27FC236}">
                <a16:creationId xmlns:a16="http://schemas.microsoft.com/office/drawing/2014/main" id="{2E14F618-5861-F9EB-5AF1-19602303405A}"/>
              </a:ext>
            </a:extLst>
          </p:cNvPr>
          <p:cNvPicPr>
            <a:picLocks noChangeAspect="1"/>
          </p:cNvPicPr>
          <p:nvPr/>
        </p:nvPicPr>
        <p:blipFill>
          <a:blip r:embed="rId2"/>
          <a:stretch>
            <a:fillRect/>
          </a:stretch>
        </p:blipFill>
        <p:spPr>
          <a:xfrm>
            <a:off x="0" y="6152480"/>
            <a:ext cx="3041780" cy="638151"/>
          </a:xfrm>
          <a:prstGeom prst="rect">
            <a:avLst/>
          </a:prstGeom>
        </p:spPr>
      </p:pic>
      <p:pic>
        <p:nvPicPr>
          <p:cNvPr id="14" name="Picture 13">
            <a:extLst>
              <a:ext uri="{FF2B5EF4-FFF2-40B4-BE49-F238E27FC236}">
                <a16:creationId xmlns:a16="http://schemas.microsoft.com/office/drawing/2014/main" id="{C1904106-7FE2-5551-9553-3A43C0F0C193}"/>
              </a:ext>
            </a:extLst>
          </p:cNvPr>
          <p:cNvPicPr>
            <a:picLocks noChangeAspect="1"/>
          </p:cNvPicPr>
          <p:nvPr/>
        </p:nvPicPr>
        <p:blipFill rotWithShape="1">
          <a:blip r:embed="rId3"/>
          <a:srcRect l="26762" t="20988" r="25649" b="29497"/>
          <a:stretch/>
        </p:blipFill>
        <p:spPr>
          <a:xfrm>
            <a:off x="10991576" y="5617029"/>
            <a:ext cx="1110801" cy="1155766"/>
          </a:xfrm>
          <a:prstGeom prst="rect">
            <a:avLst/>
          </a:prstGeom>
        </p:spPr>
      </p:pic>
      <p:sp>
        <p:nvSpPr>
          <p:cNvPr id="6" name="Google Shape;103;p2">
            <a:extLst>
              <a:ext uri="{FF2B5EF4-FFF2-40B4-BE49-F238E27FC236}">
                <a16:creationId xmlns:a16="http://schemas.microsoft.com/office/drawing/2014/main" id="{D20DC608-A864-48E6-D1BE-2AFA20C09E00}"/>
              </a:ext>
            </a:extLst>
          </p:cNvPr>
          <p:cNvSpPr/>
          <p:nvPr/>
        </p:nvSpPr>
        <p:spPr>
          <a:xfrm>
            <a:off x="0" y="65970"/>
            <a:ext cx="6192418" cy="770476"/>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19" name="Google Shape;107;p2">
            <a:extLst>
              <a:ext uri="{FF2B5EF4-FFF2-40B4-BE49-F238E27FC236}">
                <a16:creationId xmlns:a16="http://schemas.microsoft.com/office/drawing/2014/main" id="{621E765C-C189-C479-9816-CEC511001C63}"/>
              </a:ext>
            </a:extLst>
          </p:cNvPr>
          <p:cNvSpPr txBox="1"/>
          <p:nvPr/>
        </p:nvSpPr>
        <p:spPr>
          <a:xfrm>
            <a:off x="91276" y="201296"/>
            <a:ext cx="590830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b="1" i="0" u="sng" strike="noStrike" cap="none" dirty="0">
                <a:solidFill>
                  <a:schemeClr val="lt1"/>
                </a:solidFill>
                <a:latin typeface="Gadugi" panose="020B0502040204020203" pitchFamily="34" charset="0"/>
                <a:ea typeface="Gadugi" panose="020B0502040204020203" pitchFamily="34" charset="0"/>
                <a:sym typeface="Candara"/>
              </a:rPr>
              <a:t>TOPIC </a:t>
            </a:r>
            <a:r>
              <a:rPr lang="en-US" b="1" u="sng" dirty="0">
                <a:solidFill>
                  <a:schemeClr val="lt1"/>
                </a:solidFill>
                <a:latin typeface="Gadugi" panose="020B0502040204020203" pitchFamily="34" charset="0"/>
                <a:ea typeface="Gadugi" panose="020B0502040204020203" pitchFamily="34" charset="0"/>
                <a:sym typeface="Candara"/>
              </a:rPr>
              <a:t>1</a:t>
            </a:r>
            <a:r>
              <a:rPr lang="en-US" b="1" i="0" u="sng" strike="noStrike" cap="none" dirty="0">
                <a:solidFill>
                  <a:schemeClr val="lt1"/>
                </a:solidFill>
                <a:latin typeface="Gadugi" panose="020B0502040204020203" pitchFamily="34" charset="0"/>
                <a:ea typeface="Gadugi" panose="020B0502040204020203" pitchFamily="34" charset="0"/>
                <a:sym typeface="Candara"/>
              </a:rPr>
              <a:t>: DEVELOPING DIGITAL CONTENT</a:t>
            </a:r>
            <a:endParaRPr lang="en-GB" b="1" i="0" u="none" strike="noStrike" cap="none" dirty="0">
              <a:solidFill>
                <a:schemeClr val="lt1"/>
              </a:solidFill>
              <a:latin typeface="Gadugi" panose="020B0502040204020203" pitchFamily="34" charset="0"/>
              <a:ea typeface="Gadugi" panose="020B0502040204020203" pitchFamily="34" charset="0"/>
              <a:sym typeface="Candara"/>
            </a:endParaRPr>
          </a:p>
        </p:txBody>
      </p:sp>
      <p:sp>
        <p:nvSpPr>
          <p:cNvPr id="20" name="Google Shape;105;p2">
            <a:extLst>
              <a:ext uri="{FF2B5EF4-FFF2-40B4-BE49-F238E27FC236}">
                <a16:creationId xmlns:a16="http://schemas.microsoft.com/office/drawing/2014/main" id="{D39E1A3C-FE00-D09D-9BBE-DFBA02ABAB74}"/>
              </a:ext>
            </a:extLst>
          </p:cNvPr>
          <p:cNvSpPr txBox="1">
            <a:spLocks/>
          </p:cNvSpPr>
          <p:nvPr/>
        </p:nvSpPr>
        <p:spPr>
          <a:xfrm>
            <a:off x="531846" y="1436913"/>
            <a:ext cx="9479901" cy="46466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Working and creating content with </a:t>
            </a:r>
            <a:r>
              <a:rPr lang="en-US" sz="1600" b="1" dirty="0">
                <a:latin typeface="Arial Narrow" panose="020B0606020202030204" pitchFamily="34" charset="0"/>
                <a:ea typeface="Calibri" panose="020F0502020204030204" pitchFamily="34" charset="0"/>
                <a:cs typeface="Calibri" panose="020F0502020204030204" pitchFamily="34" charset="0"/>
              </a:rPr>
              <a:t>t</a:t>
            </a:r>
            <a:r>
              <a:rPr lang="en-US" sz="1600" b="1" dirty="0">
                <a:effectLst/>
                <a:latin typeface="Arial Narrow" panose="020B0606020202030204" pitchFamily="34" charset="0"/>
                <a:ea typeface="Calibri" panose="020F0502020204030204" pitchFamily="34" charset="0"/>
                <a:cs typeface="Calibri" panose="020F0502020204030204" pitchFamily="34" charset="0"/>
              </a:rPr>
              <a:t>ext tools (basic level)</a:t>
            </a:r>
          </a:p>
          <a:p>
            <a:pPr algn="just">
              <a:lnSpc>
                <a:spcPct val="100000"/>
              </a:lnSpc>
              <a:spcBef>
                <a:spcPts val="0"/>
              </a:spcBef>
              <a:spcAft>
                <a:spcPts val="600"/>
              </a:spcAft>
            </a:pPr>
            <a:endParaRPr lang="en-US" sz="1600" b="1" dirty="0">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Text is arguably the most common and versatile form of digital content, yet it requires careful planning, writing, and editing. </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Depending on your purpose and platform, you may need to alter the formatting, style, and tone of your text. </a:t>
            </a:r>
          </a:p>
          <a:p>
            <a:pPr algn="just">
              <a:lnSpc>
                <a:spcPct val="100000"/>
              </a:lnSpc>
              <a:spcBef>
                <a:spcPts val="0"/>
              </a:spcBef>
              <a:spcAft>
                <a:spcPts val="600"/>
              </a:spcAft>
            </a:pPr>
            <a:r>
              <a:rPr lang="en-US" sz="1600" dirty="0">
                <a:effectLst/>
                <a:latin typeface="Arial Narrow" panose="020B0606020202030204" pitchFamily="34" charset="0"/>
                <a:ea typeface="Calibri" panose="020F0502020204030204" pitchFamily="34" charset="0"/>
                <a:cs typeface="Calibri" panose="020F0502020204030204" pitchFamily="34" charset="0"/>
              </a:rPr>
              <a:t>To help you create and edit text content, some of the best tools available are word processors such as Google Docs or Microsoft Word (MSWord) for writing and formatting documents with collaboration capabilities. </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Google Docs </a:t>
            </a:r>
            <a:r>
              <a:rPr lang="en-US" sz="1600" dirty="0">
                <a:effectLst/>
                <a:latin typeface="Arial Narrow" panose="020B0606020202030204" pitchFamily="34" charset="0"/>
                <a:ea typeface="Calibri" panose="020F0502020204030204" pitchFamily="34" charset="0"/>
                <a:cs typeface="Calibri" panose="020F0502020204030204" pitchFamily="34" charset="0"/>
              </a:rPr>
              <a:t>- allows users to create and edit documents online while collaborating with other users in real time. Edits are tracked by the user making the edit, with a revision history presenting changes.[1] An editor's position is highlighted with an editor-specific color and cursor, and a permissions system regulates what users can do. </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r>
              <a:rPr lang="en-US" sz="1600" b="1" dirty="0">
                <a:effectLst/>
                <a:latin typeface="Arial Narrow" panose="020B0606020202030204" pitchFamily="34" charset="0"/>
                <a:ea typeface="Calibri" panose="020F0502020204030204" pitchFamily="34" charset="0"/>
                <a:cs typeface="Calibri" panose="020F0502020204030204" pitchFamily="34" charset="0"/>
              </a:rPr>
              <a:t>MS Word</a:t>
            </a:r>
            <a:r>
              <a:rPr lang="en-US" sz="1600" dirty="0">
                <a:effectLst/>
                <a:latin typeface="Arial Narrow" panose="020B0606020202030204" pitchFamily="34" charset="0"/>
                <a:ea typeface="Calibri" panose="020F0502020204030204" pitchFamily="34" charset="0"/>
                <a:cs typeface="Calibri" panose="020F0502020204030204" pitchFamily="34" charset="0"/>
              </a:rPr>
              <a:t> - used to make professional-quality documents, letters, reports, etc., MS Word is a word processor developed by Microsoft. It has advanced features which allow you to format and edit your files and documents in the best possible way. </a:t>
            </a: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latin typeface="Arial Narrow" panose="020B0606020202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600"/>
              </a:spcAft>
            </a:pPr>
            <a:endParaRPr lang="en-US" sz="1600" dirty="0">
              <a:effectLst/>
              <a:latin typeface="Arial Narrow" panose="020B0606020202030204" pitchFamily="34" charset="0"/>
              <a:ea typeface="Calibri" panose="020F0502020204030204" pitchFamily="34" charset="0"/>
              <a:cs typeface="Calibri" panose="020F0502020204030204" pitchFamily="34" charset="0"/>
            </a:endParaRPr>
          </a:p>
        </p:txBody>
      </p:sp>
      <p:sp>
        <p:nvSpPr>
          <p:cNvPr id="2" name="Google Shape;103;p2">
            <a:extLst>
              <a:ext uri="{FF2B5EF4-FFF2-40B4-BE49-F238E27FC236}">
                <a16:creationId xmlns:a16="http://schemas.microsoft.com/office/drawing/2014/main" id="{4281CA4E-4601-1905-83AF-375A0E3018D8}"/>
              </a:ext>
            </a:extLst>
          </p:cNvPr>
          <p:cNvSpPr/>
          <p:nvPr/>
        </p:nvSpPr>
        <p:spPr>
          <a:xfrm rot="10800000">
            <a:off x="5999584" y="467885"/>
            <a:ext cx="6192418" cy="769880"/>
          </a:xfrm>
          <a:prstGeom prst="homePlate">
            <a:avLst>
              <a:gd name="adj" fmla="val 50000"/>
            </a:avLst>
          </a:prstGeom>
          <a:solidFill>
            <a:srgbClr val="3A9BDC"/>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adugi" panose="020B0502040204020203" pitchFamily="34" charset="0"/>
              <a:ea typeface="Gadugi" panose="020B0502040204020203" pitchFamily="34" charset="0"/>
              <a:cs typeface="Calibri"/>
              <a:sym typeface="Calibri"/>
            </a:endParaRPr>
          </a:p>
        </p:txBody>
      </p:sp>
      <p:sp>
        <p:nvSpPr>
          <p:cNvPr id="7" name="Google Shape;107;p2">
            <a:extLst>
              <a:ext uri="{FF2B5EF4-FFF2-40B4-BE49-F238E27FC236}">
                <a16:creationId xmlns:a16="http://schemas.microsoft.com/office/drawing/2014/main" id="{1477D3C5-D718-2453-A5A1-7FBE5E57AEBB}"/>
              </a:ext>
            </a:extLst>
          </p:cNvPr>
          <p:cNvSpPr txBox="1"/>
          <p:nvPr/>
        </p:nvSpPr>
        <p:spPr>
          <a:xfrm>
            <a:off x="6346918" y="467886"/>
            <a:ext cx="5764222" cy="73862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i="0" strike="noStrike" cap="none" dirty="0">
                <a:solidFill>
                  <a:schemeClr val="lt1"/>
                </a:solidFill>
                <a:latin typeface="Gadugi" panose="020B0502040204020203" pitchFamily="34" charset="0"/>
                <a:ea typeface="Gadugi" panose="020B0502040204020203" pitchFamily="34" charset="0"/>
                <a:sym typeface="Candara"/>
              </a:rPr>
              <a:t>Creating and editing digital content in different format, expressing oneself through digital meaning. </a:t>
            </a:r>
          </a:p>
          <a:p>
            <a:pPr marL="0" marR="0" lvl="0" indent="0" algn="r" rtl="0">
              <a:lnSpc>
                <a:spcPct val="100000"/>
              </a:lnSpc>
              <a:spcBef>
                <a:spcPts val="0"/>
              </a:spcBef>
              <a:spcAft>
                <a:spcPts val="0"/>
              </a:spcAft>
              <a:buClr>
                <a:srgbClr val="000000"/>
              </a:buClr>
              <a:buSzPts val="2800"/>
              <a:buFont typeface="Arial"/>
              <a:buNone/>
            </a:pPr>
            <a:r>
              <a:rPr lang="en-US" b="1" i="0" strike="noStrike" cap="none" dirty="0">
                <a:solidFill>
                  <a:schemeClr val="lt1"/>
                </a:solidFill>
                <a:latin typeface="Gadugi" panose="020B0502040204020203" pitchFamily="34" charset="0"/>
                <a:ea typeface="Gadugi" panose="020B0502040204020203" pitchFamily="34" charset="0"/>
                <a:sym typeface="Candara"/>
              </a:rPr>
              <a:t>MS Office - word processors, </a:t>
            </a:r>
            <a:r>
              <a:rPr lang="en-US" i="0" strike="noStrike" cap="none" dirty="0">
                <a:solidFill>
                  <a:schemeClr val="lt1"/>
                </a:solidFill>
                <a:latin typeface="Gadugi" panose="020B0502040204020203" pitchFamily="34" charset="0"/>
                <a:ea typeface="Gadugi" panose="020B0502040204020203" pitchFamily="34" charset="0"/>
                <a:sym typeface="Candara"/>
              </a:rPr>
              <a:t>spreadsheets, presentation software. </a:t>
            </a:r>
            <a:endParaRPr lang="en-GB" i="0" strike="noStrike" cap="none" dirty="0">
              <a:solidFill>
                <a:schemeClr val="lt1"/>
              </a:solidFill>
              <a:latin typeface="Gadugi" panose="020B0502040204020203" pitchFamily="34" charset="0"/>
              <a:ea typeface="Gadugi" panose="020B0502040204020203" pitchFamily="34" charset="0"/>
              <a:sym typeface="Candara"/>
            </a:endParaRPr>
          </a:p>
        </p:txBody>
      </p:sp>
    </p:spTree>
    <p:extLst>
      <p:ext uri="{BB962C8B-B14F-4D97-AF65-F5344CB8AC3E}">
        <p14:creationId xmlns:p14="http://schemas.microsoft.com/office/powerpoint/2010/main" val="1141082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7385</Words>
  <Application>Microsoft Office PowerPoint</Application>
  <PresentationFormat>Widescreen</PresentationFormat>
  <Paragraphs>651</Paragraphs>
  <Slides>51</Slides>
  <Notes>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Wingdings</vt:lpstr>
      <vt:lpstr>Gadugi</vt:lpstr>
      <vt:lpstr>Franklin Gothic Book</vt:lpstr>
      <vt:lpstr>Verdana</vt:lpstr>
      <vt:lpstr>Candara</vt:lpstr>
      <vt:lpstr>Arial</vt:lpstr>
      <vt:lpstr>Calibri</vt:lpstr>
      <vt:lpstr>Arial Narrow</vt:lpstr>
      <vt:lpstr>Office Theme</vt:lpstr>
      <vt:lpstr>Module: Digital Content Creation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Netiquette</dc:title>
  <dc:creator>User</dc:creator>
  <cp:lastModifiedBy>Гея Холечкова</cp:lastModifiedBy>
  <cp:revision>131</cp:revision>
  <dcterms:created xsi:type="dcterms:W3CDTF">2019-09-13T12:29:26Z</dcterms:created>
  <dcterms:modified xsi:type="dcterms:W3CDTF">2023-11-13T09:25:35Z</dcterms:modified>
</cp:coreProperties>
</file>